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7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8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9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2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3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5">
  <p:sldMasterIdLst>
    <p:sldMasterId id="2147483648" r:id="rId4"/>
    <p:sldMasterId id="2147483665" r:id="rId5"/>
  </p:sldMasterIdLst>
  <p:notesMasterIdLst>
    <p:notesMasterId r:id="rId28"/>
  </p:notesMasterIdLst>
  <p:handoutMasterIdLst>
    <p:handoutMasterId r:id="rId29"/>
  </p:handoutMasterIdLst>
  <p:sldIdLst>
    <p:sldId id="256" r:id="rId6"/>
    <p:sldId id="257" r:id="rId7"/>
    <p:sldId id="259" r:id="rId8"/>
    <p:sldId id="260" r:id="rId9"/>
    <p:sldId id="287" r:id="rId10"/>
    <p:sldId id="261" r:id="rId11"/>
    <p:sldId id="264" r:id="rId12"/>
    <p:sldId id="283" r:id="rId13"/>
    <p:sldId id="284" r:id="rId14"/>
    <p:sldId id="285" r:id="rId15"/>
    <p:sldId id="282" r:id="rId16"/>
    <p:sldId id="279" r:id="rId17"/>
    <p:sldId id="269" r:id="rId18"/>
    <p:sldId id="278" r:id="rId19"/>
    <p:sldId id="281" r:id="rId20"/>
    <p:sldId id="270" r:id="rId21"/>
    <p:sldId id="271" r:id="rId22"/>
    <p:sldId id="272" r:id="rId23"/>
    <p:sldId id="280" r:id="rId24"/>
    <p:sldId id="273" r:id="rId25"/>
    <p:sldId id="275" r:id="rId26"/>
    <p:sldId id="277" r:id="rId27"/>
  </p:sldIdLst>
  <p:sldSz cx="9144000" cy="6858000" type="screen4x3"/>
  <p:notesSz cx="6797675" cy="9926638"/>
  <p:custDataLst>
    <p:tags r:id="rId30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007F"/>
    <a:srgbClr val="E91D92"/>
    <a:srgbClr val="2886A3"/>
    <a:srgbClr val="FFFFFF"/>
    <a:srgbClr val="BAA879"/>
    <a:srgbClr val="B0A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F1A4B-B078-4780-8152-1B3AFF61A1FF}" v="1169" dt="2024-02-18T09:45:11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Stijl, donker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DEDA-8E36-4DFB-8E4D-D1D6DB4D9F0E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1A290-BA50-4A20-9420-36625EF70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891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67E3D-53D2-40D8-B702-9292685B6CC8}" type="datetimeFigureOut">
              <a:rPr lang="nl-NL" smtClean="0"/>
              <a:t>26-2-2024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F4A8-050B-42C0-A480-AB8DEF94A5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811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5195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6501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255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540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464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267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784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3082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775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814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72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3043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5539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E1F4A8-050B-42C0-A480-AB8DEF94A527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85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86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780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771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1F4A8-050B-42C0-A480-AB8DEF94A52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796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el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/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172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66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5144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5859344" y="1842128"/>
            <a:ext cx="2592000" cy="4325576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80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687600" y="1844824"/>
            <a:ext cx="7772400" cy="432557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7926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Pauze/slot dia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16000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3132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890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Pauze/slot 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59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el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1112283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1700928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8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-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7772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589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- Tekst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5144400" cy="439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5859344" y="1842128"/>
            <a:ext cx="2592000" cy="4325576"/>
          </a:xfrm>
        </p:spPr>
        <p:txBody>
          <a:bodyPr/>
          <a:lstStyle/>
          <a:p>
            <a:endParaRPr lang="nl-NL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19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-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467544" y="5013176"/>
            <a:ext cx="381642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687600" y="1844824"/>
            <a:ext cx="7772400" cy="4325576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187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Pauze/slot dia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16000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3132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08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- Pauze/slot 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9096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14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-Titeldia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1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6000" h="3909600">
                <a:moveTo>
                  <a:pt x="402024" y="0"/>
                </a:moveTo>
                <a:lnTo>
                  <a:pt x="7373976" y="0"/>
                </a:lnTo>
                <a:cubicBezTo>
                  <a:pt x="7596008" y="0"/>
                  <a:pt x="7776000" y="179992"/>
                  <a:pt x="7776000" y="402024"/>
                </a:cubicBezTo>
                <a:lnTo>
                  <a:pt x="7776000" y="3507576"/>
                </a:lnTo>
                <a:cubicBezTo>
                  <a:pt x="7776000" y="3729608"/>
                  <a:pt x="7596008" y="3909600"/>
                  <a:pt x="7373976" y="3909600"/>
                </a:cubicBezTo>
                <a:lnTo>
                  <a:pt x="648072" y="3909600"/>
                </a:lnTo>
                <a:lnTo>
                  <a:pt x="402024" y="3909600"/>
                </a:lnTo>
                <a:lnTo>
                  <a:pt x="0" y="3909600"/>
                </a:lnTo>
                <a:lnTo>
                  <a:pt x="0" y="3507576"/>
                </a:lnTo>
                <a:lnTo>
                  <a:pt x="0" y="3240360"/>
                </a:lnTo>
                <a:lnTo>
                  <a:pt x="0" y="402024"/>
                </a:lnTo>
                <a:cubicBezTo>
                  <a:pt x="0" y="179992"/>
                  <a:pt x="179992" y="0"/>
                  <a:pt x="402024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12400" y="1051200"/>
            <a:ext cx="6912000" cy="1296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12400" y="2437200"/>
            <a:ext cx="6912000" cy="864000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/>
          </a:p>
        </p:txBody>
      </p:sp>
      <p:sp>
        <p:nvSpPr>
          <p:cNvPr id="6" name="Rechthoek 5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85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Titeldia smal">
    <p:bg>
      <p:bgPr>
        <a:solidFill>
          <a:schemeClr val="bg1">
            <a:alpha val="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fgeronde rechthoek 3"/>
          <p:cNvSpPr/>
          <p:nvPr userDrawn="1">
            <p:custDataLst>
              <p:tags r:id="rId1"/>
            </p:custDataLst>
          </p:nvPr>
        </p:nvSpPr>
        <p:spPr>
          <a:xfrm>
            <a:off x="683568" y="684000"/>
            <a:ext cx="7776000" cy="3888000"/>
          </a:xfrm>
          <a:custGeom>
            <a:avLst/>
            <a:gdLst/>
            <a:ahLst/>
            <a:cxnLst/>
            <a:rect l="l" t="t" r="r" b="b"/>
            <a:pathLst>
              <a:path w="7775040" h="3909600">
                <a:moveTo>
                  <a:pt x="399803" y="0"/>
                </a:moveTo>
                <a:lnTo>
                  <a:pt x="3488197" y="0"/>
                </a:lnTo>
                <a:cubicBezTo>
                  <a:pt x="3707411" y="0"/>
                  <a:pt x="3885418" y="177245"/>
                  <a:pt x="3887520" y="396871"/>
                </a:cubicBezTo>
                <a:cubicBezTo>
                  <a:pt x="3889622" y="177245"/>
                  <a:pt x="4067630" y="0"/>
                  <a:pt x="4286843" y="0"/>
                </a:cubicBezTo>
                <a:lnTo>
                  <a:pt x="7375237" y="0"/>
                </a:lnTo>
                <a:cubicBezTo>
                  <a:pt x="7596042" y="0"/>
                  <a:pt x="7775040" y="179827"/>
                  <a:pt x="7775040" y="401654"/>
                </a:cubicBezTo>
                <a:lnTo>
                  <a:pt x="7775040" y="3507946"/>
                </a:lnTo>
                <a:cubicBezTo>
                  <a:pt x="7775040" y="3729773"/>
                  <a:pt x="7596042" y="3909600"/>
                  <a:pt x="7375237" y="3909600"/>
                </a:cubicBezTo>
                <a:lnTo>
                  <a:pt x="4532126" y="3909600"/>
                </a:lnTo>
                <a:lnTo>
                  <a:pt x="4286843" y="3909600"/>
                </a:lnTo>
                <a:lnTo>
                  <a:pt x="3887040" y="3909600"/>
                </a:lnTo>
                <a:lnTo>
                  <a:pt x="3887040" y="3517513"/>
                </a:lnTo>
                <a:cubicBezTo>
                  <a:pt x="3882819" y="3734931"/>
                  <a:pt x="3705812" y="3909600"/>
                  <a:pt x="3488197" y="3909600"/>
                </a:cubicBezTo>
                <a:lnTo>
                  <a:pt x="645085" y="3909600"/>
                </a:lnTo>
                <a:lnTo>
                  <a:pt x="399803" y="3909600"/>
                </a:lnTo>
                <a:lnTo>
                  <a:pt x="0" y="3909600"/>
                </a:lnTo>
                <a:lnTo>
                  <a:pt x="0" y="3507946"/>
                </a:lnTo>
                <a:lnTo>
                  <a:pt x="0" y="3240360"/>
                </a:lnTo>
                <a:lnTo>
                  <a:pt x="0" y="401654"/>
                </a:lnTo>
                <a:cubicBezTo>
                  <a:pt x="0" y="179827"/>
                  <a:pt x="178998" y="0"/>
                  <a:pt x="399803" y="0"/>
                </a:cubicBezTo>
                <a:close/>
              </a:path>
            </a:pathLst>
          </a:custGeom>
          <a:solidFill>
            <a:srgbClr val="E00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el 1"/>
          <p:cNvSpPr>
            <a:spLocks noGrp="1"/>
          </p:cNvSpPr>
          <p:nvPr>
            <p:ph type="ctrTitle"/>
          </p:nvPr>
        </p:nvSpPr>
        <p:spPr>
          <a:xfrm>
            <a:off x="1112283" y="1044000"/>
            <a:ext cx="3024000" cy="317708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ct val="109000"/>
              </a:lnSpc>
              <a:defRPr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Ondertitel 2"/>
          <p:cNvSpPr>
            <a:spLocks noGrp="1"/>
          </p:cNvSpPr>
          <p:nvPr>
            <p:ph type="subTitle" idx="1"/>
          </p:nvPr>
        </p:nvSpPr>
        <p:spPr>
          <a:xfrm>
            <a:off x="5004000" y="1080000"/>
            <a:ext cx="3024384" cy="1700928"/>
          </a:xfrm>
        </p:spPr>
        <p:txBody>
          <a:bodyPr lIns="0" tIns="0" rIns="0" bIns="0"/>
          <a:lstStyle>
            <a:lvl1pPr marL="0" indent="0" algn="l">
              <a:lnSpc>
                <a:spcPct val="109000"/>
              </a:lnSpc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2" name="Rechthoek 1"/>
          <p:cNvSpPr/>
          <p:nvPr userDrawn="1"/>
        </p:nvSpPr>
        <p:spPr>
          <a:xfrm>
            <a:off x="683568" y="260648"/>
            <a:ext cx="7776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6689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Relationship Id="rId14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tags" Target="../tags/tag16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ags" Target="../tags/tag15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14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0" Type="http://schemas.openxmlformats.org/officeDocument/2006/relationships/tags" Target="../tags/tag13.xml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12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79600" y="1749600"/>
            <a:ext cx="7772400" cy="43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419" y="247614"/>
            <a:ext cx="7197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defTabSz="608013">
              <a:spcBef>
                <a:spcPct val="50000"/>
              </a:spcBef>
            </a:pPr>
            <a:r>
              <a:rPr lang="nl-NL" sz="900" b="1">
                <a:solidFill>
                  <a:srgbClr val="BAA879"/>
                </a:solidFill>
              </a:rPr>
              <a:t>Mariëndael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986400" y="6446232"/>
            <a:ext cx="7347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Voorlichting vmbo-tl bovenbouw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11560" y="6447600"/>
            <a:ext cx="35600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nl-NL" sz="900" smtClean="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6568" y="684000"/>
            <a:ext cx="7809307" cy="864000"/>
          </a:xfrm>
          <a:custGeom>
            <a:avLst/>
            <a:gdLst>
              <a:gd name="connsiteX0" fmla="*/ 0 w 7776000"/>
              <a:gd name="connsiteY0" fmla="*/ 147003 h 882000"/>
              <a:gd name="connsiteX1" fmla="*/ 147003 w 7776000"/>
              <a:gd name="connsiteY1" fmla="*/ 0 h 882000"/>
              <a:gd name="connsiteX2" fmla="*/ 7628997 w 7776000"/>
              <a:gd name="connsiteY2" fmla="*/ 0 h 882000"/>
              <a:gd name="connsiteX3" fmla="*/ 7776000 w 7776000"/>
              <a:gd name="connsiteY3" fmla="*/ 147003 h 882000"/>
              <a:gd name="connsiteX4" fmla="*/ 7776000 w 7776000"/>
              <a:gd name="connsiteY4" fmla="*/ 734997 h 882000"/>
              <a:gd name="connsiteX5" fmla="*/ 7628997 w 7776000"/>
              <a:gd name="connsiteY5" fmla="*/ 882000 h 882000"/>
              <a:gd name="connsiteX6" fmla="*/ 147003 w 7776000"/>
              <a:gd name="connsiteY6" fmla="*/ 882000 h 882000"/>
              <a:gd name="connsiteX7" fmla="*/ 0 w 7776000"/>
              <a:gd name="connsiteY7" fmla="*/ 734997 h 882000"/>
              <a:gd name="connsiteX8" fmla="*/ 0 w 7776000"/>
              <a:gd name="connsiteY8" fmla="*/ 147003 h 882000"/>
              <a:gd name="connsiteX0" fmla="*/ 0 w 7776000"/>
              <a:gd name="connsiteY0" fmla="*/ 147003 h 902077"/>
              <a:gd name="connsiteX1" fmla="*/ 147003 w 7776000"/>
              <a:gd name="connsiteY1" fmla="*/ 0 h 902077"/>
              <a:gd name="connsiteX2" fmla="*/ 7628997 w 7776000"/>
              <a:gd name="connsiteY2" fmla="*/ 0 h 902077"/>
              <a:gd name="connsiteX3" fmla="*/ 7776000 w 7776000"/>
              <a:gd name="connsiteY3" fmla="*/ 147003 h 902077"/>
              <a:gd name="connsiteX4" fmla="*/ 7776000 w 7776000"/>
              <a:gd name="connsiteY4" fmla="*/ 734997 h 902077"/>
              <a:gd name="connsiteX5" fmla="*/ 7628997 w 7776000"/>
              <a:gd name="connsiteY5" fmla="*/ 882000 h 902077"/>
              <a:gd name="connsiteX6" fmla="*/ 147003 w 7776000"/>
              <a:gd name="connsiteY6" fmla="*/ 882000 h 902077"/>
              <a:gd name="connsiteX7" fmla="*/ 0 w 7776000"/>
              <a:gd name="connsiteY7" fmla="*/ 858822 h 902077"/>
              <a:gd name="connsiteX8" fmla="*/ 0 w 7776000"/>
              <a:gd name="connsiteY8" fmla="*/ 147003 h 902077"/>
              <a:gd name="connsiteX0" fmla="*/ 34795 w 7810795"/>
              <a:gd name="connsiteY0" fmla="*/ 147003 h 902973"/>
              <a:gd name="connsiteX1" fmla="*/ 181798 w 7810795"/>
              <a:gd name="connsiteY1" fmla="*/ 0 h 902973"/>
              <a:gd name="connsiteX2" fmla="*/ 7663792 w 7810795"/>
              <a:gd name="connsiteY2" fmla="*/ 0 h 902973"/>
              <a:gd name="connsiteX3" fmla="*/ 7810795 w 7810795"/>
              <a:gd name="connsiteY3" fmla="*/ 147003 h 902973"/>
              <a:gd name="connsiteX4" fmla="*/ 7810795 w 7810795"/>
              <a:gd name="connsiteY4" fmla="*/ 734997 h 902973"/>
              <a:gd name="connsiteX5" fmla="*/ 7663792 w 7810795"/>
              <a:gd name="connsiteY5" fmla="*/ 882000 h 902973"/>
              <a:gd name="connsiteX6" fmla="*/ 36542 w 7810795"/>
              <a:gd name="connsiteY6" fmla="*/ 884381 h 902973"/>
              <a:gd name="connsiteX7" fmla="*/ 34795 w 7810795"/>
              <a:gd name="connsiteY7" fmla="*/ 858822 h 902973"/>
              <a:gd name="connsiteX8" fmla="*/ 34795 w 7810795"/>
              <a:gd name="connsiteY8" fmla="*/ 147003 h 902973"/>
              <a:gd name="connsiteX0" fmla="*/ 34795 w 7810795"/>
              <a:gd name="connsiteY0" fmla="*/ 147003 h 914032"/>
              <a:gd name="connsiteX1" fmla="*/ 181798 w 7810795"/>
              <a:gd name="connsiteY1" fmla="*/ 0 h 914032"/>
              <a:gd name="connsiteX2" fmla="*/ 7663792 w 7810795"/>
              <a:gd name="connsiteY2" fmla="*/ 0 h 914032"/>
              <a:gd name="connsiteX3" fmla="*/ 7810795 w 7810795"/>
              <a:gd name="connsiteY3" fmla="*/ 147003 h 914032"/>
              <a:gd name="connsiteX4" fmla="*/ 7810795 w 7810795"/>
              <a:gd name="connsiteY4" fmla="*/ 734997 h 914032"/>
              <a:gd name="connsiteX5" fmla="*/ 7663792 w 7810795"/>
              <a:gd name="connsiteY5" fmla="*/ 882000 h 914032"/>
              <a:gd name="connsiteX6" fmla="*/ 36542 w 7810795"/>
              <a:gd name="connsiteY6" fmla="*/ 884381 h 914032"/>
              <a:gd name="connsiteX7" fmla="*/ 34795 w 7810795"/>
              <a:gd name="connsiteY7" fmla="*/ 875491 h 914032"/>
              <a:gd name="connsiteX8" fmla="*/ 34795 w 7810795"/>
              <a:gd name="connsiteY8" fmla="*/ 147003 h 914032"/>
              <a:gd name="connsiteX0" fmla="*/ 35438 w 7811438"/>
              <a:gd name="connsiteY0" fmla="*/ 147003 h 920935"/>
              <a:gd name="connsiteX1" fmla="*/ 182441 w 7811438"/>
              <a:gd name="connsiteY1" fmla="*/ 0 h 920935"/>
              <a:gd name="connsiteX2" fmla="*/ 7664435 w 7811438"/>
              <a:gd name="connsiteY2" fmla="*/ 0 h 920935"/>
              <a:gd name="connsiteX3" fmla="*/ 7811438 w 7811438"/>
              <a:gd name="connsiteY3" fmla="*/ 147003 h 920935"/>
              <a:gd name="connsiteX4" fmla="*/ 7811438 w 7811438"/>
              <a:gd name="connsiteY4" fmla="*/ 734997 h 920935"/>
              <a:gd name="connsiteX5" fmla="*/ 7664435 w 7811438"/>
              <a:gd name="connsiteY5" fmla="*/ 882000 h 920935"/>
              <a:gd name="connsiteX6" fmla="*/ 37185 w 7811438"/>
              <a:gd name="connsiteY6" fmla="*/ 884381 h 920935"/>
              <a:gd name="connsiteX7" fmla="*/ 33057 w 7811438"/>
              <a:gd name="connsiteY7" fmla="*/ 885016 h 920935"/>
              <a:gd name="connsiteX8" fmla="*/ 35438 w 7811438"/>
              <a:gd name="connsiteY8" fmla="*/ 147003 h 920935"/>
              <a:gd name="connsiteX0" fmla="*/ 37165 w 7813165"/>
              <a:gd name="connsiteY0" fmla="*/ 147003 h 885053"/>
              <a:gd name="connsiteX1" fmla="*/ 184168 w 7813165"/>
              <a:gd name="connsiteY1" fmla="*/ 0 h 885053"/>
              <a:gd name="connsiteX2" fmla="*/ 7666162 w 7813165"/>
              <a:gd name="connsiteY2" fmla="*/ 0 h 885053"/>
              <a:gd name="connsiteX3" fmla="*/ 7813165 w 7813165"/>
              <a:gd name="connsiteY3" fmla="*/ 147003 h 885053"/>
              <a:gd name="connsiteX4" fmla="*/ 7813165 w 7813165"/>
              <a:gd name="connsiteY4" fmla="*/ 734997 h 885053"/>
              <a:gd name="connsiteX5" fmla="*/ 7666162 w 7813165"/>
              <a:gd name="connsiteY5" fmla="*/ 882000 h 885053"/>
              <a:gd name="connsiteX6" fmla="*/ 38912 w 7813165"/>
              <a:gd name="connsiteY6" fmla="*/ 884381 h 885053"/>
              <a:gd name="connsiteX7" fmla="*/ 34784 w 7813165"/>
              <a:gd name="connsiteY7" fmla="*/ 885016 h 885053"/>
              <a:gd name="connsiteX8" fmla="*/ 37165 w 7813165"/>
              <a:gd name="connsiteY8" fmla="*/ 147003 h 885053"/>
              <a:gd name="connsiteX0" fmla="*/ 33307 w 7809307"/>
              <a:gd name="connsiteY0" fmla="*/ 147003 h 885016"/>
              <a:gd name="connsiteX1" fmla="*/ 180310 w 7809307"/>
              <a:gd name="connsiteY1" fmla="*/ 0 h 885016"/>
              <a:gd name="connsiteX2" fmla="*/ 7662304 w 7809307"/>
              <a:gd name="connsiteY2" fmla="*/ 0 h 885016"/>
              <a:gd name="connsiteX3" fmla="*/ 7809307 w 7809307"/>
              <a:gd name="connsiteY3" fmla="*/ 147003 h 885016"/>
              <a:gd name="connsiteX4" fmla="*/ 7809307 w 7809307"/>
              <a:gd name="connsiteY4" fmla="*/ 734997 h 885016"/>
              <a:gd name="connsiteX5" fmla="*/ 7662304 w 7809307"/>
              <a:gd name="connsiteY5" fmla="*/ 882000 h 885016"/>
              <a:gd name="connsiteX6" fmla="*/ 35054 w 7809307"/>
              <a:gd name="connsiteY6" fmla="*/ 884381 h 885016"/>
              <a:gd name="connsiteX7" fmla="*/ 30926 w 7809307"/>
              <a:gd name="connsiteY7" fmla="*/ 885016 h 885016"/>
              <a:gd name="connsiteX8" fmla="*/ 33307 w 7809307"/>
              <a:gd name="connsiteY8" fmla="*/ 147003 h 88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9307" h="885016">
                <a:moveTo>
                  <a:pt x="33307" y="147003"/>
                </a:moveTo>
                <a:cubicBezTo>
                  <a:pt x="33307" y="65815"/>
                  <a:pt x="99122" y="0"/>
                  <a:pt x="180310" y="0"/>
                </a:cubicBezTo>
                <a:lnTo>
                  <a:pt x="7662304" y="0"/>
                </a:lnTo>
                <a:cubicBezTo>
                  <a:pt x="7743492" y="0"/>
                  <a:pt x="7809307" y="65815"/>
                  <a:pt x="7809307" y="147003"/>
                </a:cubicBezTo>
                <a:lnTo>
                  <a:pt x="7809307" y="734997"/>
                </a:lnTo>
                <a:cubicBezTo>
                  <a:pt x="7809307" y="816185"/>
                  <a:pt x="7743492" y="882000"/>
                  <a:pt x="7662304" y="882000"/>
                </a:cubicBezTo>
                <a:lnTo>
                  <a:pt x="35054" y="884381"/>
                </a:lnTo>
                <a:cubicBezTo>
                  <a:pt x="-46134" y="884381"/>
                  <a:pt x="40451" y="882861"/>
                  <a:pt x="30926" y="885016"/>
                </a:cubicBezTo>
                <a:cubicBezTo>
                  <a:pt x="31720" y="639012"/>
                  <a:pt x="32513" y="393007"/>
                  <a:pt x="33307" y="147003"/>
                </a:cubicBezTo>
                <a:close/>
              </a:path>
            </a:pathLst>
          </a:custGeom>
          <a:solidFill>
            <a:srgbClr val="E0007F"/>
          </a:solidFill>
        </p:spPr>
        <p:txBody>
          <a:bodyPr vert="horz" lIns="342000" tIns="72000" rIns="25200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pic>
        <p:nvPicPr>
          <p:cNvPr id="2" name="Afbeelding 1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07000"/>
            <a:ext cx="3196597" cy="12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2" r:id="rId4"/>
    <p:sldLayoutId id="2147483653" r:id="rId5"/>
    <p:sldLayoutId id="2147483660" r:id="rId6"/>
    <p:sldLayoutId id="2147483662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buClr>
          <a:schemeClr val="bg1"/>
        </a:buClr>
        <a:buSzPct val="25000"/>
        <a:buFont typeface="Arial" pitchFamily="34" charset="0"/>
        <a:buChar char="•"/>
        <a:tabLst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06000" indent="-288000" algn="l" defTabSz="914400" rtl="0" eaLnBrk="1" latinLnBrk="0" hangingPunct="1">
        <a:lnSpc>
          <a:spcPts val="2300"/>
        </a:lnSpc>
        <a:spcBef>
          <a:spcPts val="0"/>
        </a:spcBef>
        <a:buSzPct val="130000"/>
        <a:buFont typeface="Verdana" pitchFamily="34" charset="0"/>
        <a:buChar char="­"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l" defTabSz="914400" rtl="0" eaLnBrk="1" latinLnBrk="0" hangingPunct="1">
        <a:lnSpc>
          <a:spcPts val="2300"/>
        </a:lnSpc>
        <a:spcBef>
          <a:spcPts val="0"/>
        </a:spcBef>
        <a:buSzPct val="25000"/>
        <a:buFontTx/>
        <a:buBlip>
          <a:blip r:embed="rId16"/>
        </a:buBlip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306000" indent="-252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450000" indent="-144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6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579600" y="1749600"/>
            <a:ext cx="7772400" cy="43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5419" y="247614"/>
            <a:ext cx="7197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defTabSz="608013">
              <a:spcBef>
                <a:spcPct val="50000"/>
              </a:spcBef>
            </a:pPr>
            <a:r>
              <a:rPr lang="nl-NL" sz="900" b="1">
                <a:solidFill>
                  <a:srgbClr val="BAA879"/>
                </a:solidFill>
              </a:rPr>
              <a:t>Mariëndael</a:t>
            </a:r>
            <a:endParaRPr lang="nl-NL" sz="900" b="1" dirty="0">
              <a:solidFill>
                <a:srgbClr val="BAA879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986400" y="6446232"/>
            <a:ext cx="73476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/>
              <a:t>Arbeid/vmbo (bb/kb) bovenbouw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611560" y="6447600"/>
            <a:ext cx="356008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nl-NL" sz="900" smtClean="0">
                <a:solidFill>
                  <a:srgbClr val="BAA879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AF604D9-9677-4E47-9643-C0817363061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itel 6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6568" y="684000"/>
            <a:ext cx="7809307" cy="864000"/>
          </a:xfrm>
          <a:custGeom>
            <a:avLst/>
            <a:gdLst>
              <a:gd name="connsiteX0" fmla="*/ 0 w 7776000"/>
              <a:gd name="connsiteY0" fmla="*/ 147003 h 882000"/>
              <a:gd name="connsiteX1" fmla="*/ 147003 w 7776000"/>
              <a:gd name="connsiteY1" fmla="*/ 0 h 882000"/>
              <a:gd name="connsiteX2" fmla="*/ 7628997 w 7776000"/>
              <a:gd name="connsiteY2" fmla="*/ 0 h 882000"/>
              <a:gd name="connsiteX3" fmla="*/ 7776000 w 7776000"/>
              <a:gd name="connsiteY3" fmla="*/ 147003 h 882000"/>
              <a:gd name="connsiteX4" fmla="*/ 7776000 w 7776000"/>
              <a:gd name="connsiteY4" fmla="*/ 734997 h 882000"/>
              <a:gd name="connsiteX5" fmla="*/ 7628997 w 7776000"/>
              <a:gd name="connsiteY5" fmla="*/ 882000 h 882000"/>
              <a:gd name="connsiteX6" fmla="*/ 147003 w 7776000"/>
              <a:gd name="connsiteY6" fmla="*/ 882000 h 882000"/>
              <a:gd name="connsiteX7" fmla="*/ 0 w 7776000"/>
              <a:gd name="connsiteY7" fmla="*/ 734997 h 882000"/>
              <a:gd name="connsiteX8" fmla="*/ 0 w 7776000"/>
              <a:gd name="connsiteY8" fmla="*/ 147003 h 882000"/>
              <a:gd name="connsiteX0" fmla="*/ 0 w 7776000"/>
              <a:gd name="connsiteY0" fmla="*/ 147003 h 902077"/>
              <a:gd name="connsiteX1" fmla="*/ 147003 w 7776000"/>
              <a:gd name="connsiteY1" fmla="*/ 0 h 902077"/>
              <a:gd name="connsiteX2" fmla="*/ 7628997 w 7776000"/>
              <a:gd name="connsiteY2" fmla="*/ 0 h 902077"/>
              <a:gd name="connsiteX3" fmla="*/ 7776000 w 7776000"/>
              <a:gd name="connsiteY3" fmla="*/ 147003 h 902077"/>
              <a:gd name="connsiteX4" fmla="*/ 7776000 w 7776000"/>
              <a:gd name="connsiteY4" fmla="*/ 734997 h 902077"/>
              <a:gd name="connsiteX5" fmla="*/ 7628997 w 7776000"/>
              <a:gd name="connsiteY5" fmla="*/ 882000 h 902077"/>
              <a:gd name="connsiteX6" fmla="*/ 147003 w 7776000"/>
              <a:gd name="connsiteY6" fmla="*/ 882000 h 902077"/>
              <a:gd name="connsiteX7" fmla="*/ 0 w 7776000"/>
              <a:gd name="connsiteY7" fmla="*/ 858822 h 902077"/>
              <a:gd name="connsiteX8" fmla="*/ 0 w 7776000"/>
              <a:gd name="connsiteY8" fmla="*/ 147003 h 902077"/>
              <a:gd name="connsiteX0" fmla="*/ 34795 w 7810795"/>
              <a:gd name="connsiteY0" fmla="*/ 147003 h 902973"/>
              <a:gd name="connsiteX1" fmla="*/ 181798 w 7810795"/>
              <a:gd name="connsiteY1" fmla="*/ 0 h 902973"/>
              <a:gd name="connsiteX2" fmla="*/ 7663792 w 7810795"/>
              <a:gd name="connsiteY2" fmla="*/ 0 h 902973"/>
              <a:gd name="connsiteX3" fmla="*/ 7810795 w 7810795"/>
              <a:gd name="connsiteY3" fmla="*/ 147003 h 902973"/>
              <a:gd name="connsiteX4" fmla="*/ 7810795 w 7810795"/>
              <a:gd name="connsiteY4" fmla="*/ 734997 h 902973"/>
              <a:gd name="connsiteX5" fmla="*/ 7663792 w 7810795"/>
              <a:gd name="connsiteY5" fmla="*/ 882000 h 902973"/>
              <a:gd name="connsiteX6" fmla="*/ 36542 w 7810795"/>
              <a:gd name="connsiteY6" fmla="*/ 884381 h 902973"/>
              <a:gd name="connsiteX7" fmla="*/ 34795 w 7810795"/>
              <a:gd name="connsiteY7" fmla="*/ 858822 h 902973"/>
              <a:gd name="connsiteX8" fmla="*/ 34795 w 7810795"/>
              <a:gd name="connsiteY8" fmla="*/ 147003 h 902973"/>
              <a:gd name="connsiteX0" fmla="*/ 34795 w 7810795"/>
              <a:gd name="connsiteY0" fmla="*/ 147003 h 914032"/>
              <a:gd name="connsiteX1" fmla="*/ 181798 w 7810795"/>
              <a:gd name="connsiteY1" fmla="*/ 0 h 914032"/>
              <a:gd name="connsiteX2" fmla="*/ 7663792 w 7810795"/>
              <a:gd name="connsiteY2" fmla="*/ 0 h 914032"/>
              <a:gd name="connsiteX3" fmla="*/ 7810795 w 7810795"/>
              <a:gd name="connsiteY3" fmla="*/ 147003 h 914032"/>
              <a:gd name="connsiteX4" fmla="*/ 7810795 w 7810795"/>
              <a:gd name="connsiteY4" fmla="*/ 734997 h 914032"/>
              <a:gd name="connsiteX5" fmla="*/ 7663792 w 7810795"/>
              <a:gd name="connsiteY5" fmla="*/ 882000 h 914032"/>
              <a:gd name="connsiteX6" fmla="*/ 36542 w 7810795"/>
              <a:gd name="connsiteY6" fmla="*/ 884381 h 914032"/>
              <a:gd name="connsiteX7" fmla="*/ 34795 w 7810795"/>
              <a:gd name="connsiteY7" fmla="*/ 875491 h 914032"/>
              <a:gd name="connsiteX8" fmla="*/ 34795 w 7810795"/>
              <a:gd name="connsiteY8" fmla="*/ 147003 h 914032"/>
              <a:gd name="connsiteX0" fmla="*/ 35438 w 7811438"/>
              <a:gd name="connsiteY0" fmla="*/ 147003 h 920935"/>
              <a:gd name="connsiteX1" fmla="*/ 182441 w 7811438"/>
              <a:gd name="connsiteY1" fmla="*/ 0 h 920935"/>
              <a:gd name="connsiteX2" fmla="*/ 7664435 w 7811438"/>
              <a:gd name="connsiteY2" fmla="*/ 0 h 920935"/>
              <a:gd name="connsiteX3" fmla="*/ 7811438 w 7811438"/>
              <a:gd name="connsiteY3" fmla="*/ 147003 h 920935"/>
              <a:gd name="connsiteX4" fmla="*/ 7811438 w 7811438"/>
              <a:gd name="connsiteY4" fmla="*/ 734997 h 920935"/>
              <a:gd name="connsiteX5" fmla="*/ 7664435 w 7811438"/>
              <a:gd name="connsiteY5" fmla="*/ 882000 h 920935"/>
              <a:gd name="connsiteX6" fmla="*/ 37185 w 7811438"/>
              <a:gd name="connsiteY6" fmla="*/ 884381 h 920935"/>
              <a:gd name="connsiteX7" fmla="*/ 33057 w 7811438"/>
              <a:gd name="connsiteY7" fmla="*/ 885016 h 920935"/>
              <a:gd name="connsiteX8" fmla="*/ 35438 w 7811438"/>
              <a:gd name="connsiteY8" fmla="*/ 147003 h 920935"/>
              <a:gd name="connsiteX0" fmla="*/ 37165 w 7813165"/>
              <a:gd name="connsiteY0" fmla="*/ 147003 h 885053"/>
              <a:gd name="connsiteX1" fmla="*/ 184168 w 7813165"/>
              <a:gd name="connsiteY1" fmla="*/ 0 h 885053"/>
              <a:gd name="connsiteX2" fmla="*/ 7666162 w 7813165"/>
              <a:gd name="connsiteY2" fmla="*/ 0 h 885053"/>
              <a:gd name="connsiteX3" fmla="*/ 7813165 w 7813165"/>
              <a:gd name="connsiteY3" fmla="*/ 147003 h 885053"/>
              <a:gd name="connsiteX4" fmla="*/ 7813165 w 7813165"/>
              <a:gd name="connsiteY4" fmla="*/ 734997 h 885053"/>
              <a:gd name="connsiteX5" fmla="*/ 7666162 w 7813165"/>
              <a:gd name="connsiteY5" fmla="*/ 882000 h 885053"/>
              <a:gd name="connsiteX6" fmla="*/ 38912 w 7813165"/>
              <a:gd name="connsiteY6" fmla="*/ 884381 h 885053"/>
              <a:gd name="connsiteX7" fmla="*/ 34784 w 7813165"/>
              <a:gd name="connsiteY7" fmla="*/ 885016 h 885053"/>
              <a:gd name="connsiteX8" fmla="*/ 37165 w 7813165"/>
              <a:gd name="connsiteY8" fmla="*/ 147003 h 885053"/>
              <a:gd name="connsiteX0" fmla="*/ 33307 w 7809307"/>
              <a:gd name="connsiteY0" fmla="*/ 147003 h 885016"/>
              <a:gd name="connsiteX1" fmla="*/ 180310 w 7809307"/>
              <a:gd name="connsiteY1" fmla="*/ 0 h 885016"/>
              <a:gd name="connsiteX2" fmla="*/ 7662304 w 7809307"/>
              <a:gd name="connsiteY2" fmla="*/ 0 h 885016"/>
              <a:gd name="connsiteX3" fmla="*/ 7809307 w 7809307"/>
              <a:gd name="connsiteY3" fmla="*/ 147003 h 885016"/>
              <a:gd name="connsiteX4" fmla="*/ 7809307 w 7809307"/>
              <a:gd name="connsiteY4" fmla="*/ 734997 h 885016"/>
              <a:gd name="connsiteX5" fmla="*/ 7662304 w 7809307"/>
              <a:gd name="connsiteY5" fmla="*/ 882000 h 885016"/>
              <a:gd name="connsiteX6" fmla="*/ 35054 w 7809307"/>
              <a:gd name="connsiteY6" fmla="*/ 884381 h 885016"/>
              <a:gd name="connsiteX7" fmla="*/ 30926 w 7809307"/>
              <a:gd name="connsiteY7" fmla="*/ 885016 h 885016"/>
              <a:gd name="connsiteX8" fmla="*/ 33307 w 7809307"/>
              <a:gd name="connsiteY8" fmla="*/ 147003 h 885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09307" h="885016">
                <a:moveTo>
                  <a:pt x="33307" y="147003"/>
                </a:moveTo>
                <a:cubicBezTo>
                  <a:pt x="33307" y="65815"/>
                  <a:pt x="99122" y="0"/>
                  <a:pt x="180310" y="0"/>
                </a:cubicBezTo>
                <a:lnTo>
                  <a:pt x="7662304" y="0"/>
                </a:lnTo>
                <a:cubicBezTo>
                  <a:pt x="7743492" y="0"/>
                  <a:pt x="7809307" y="65815"/>
                  <a:pt x="7809307" y="147003"/>
                </a:cubicBezTo>
                <a:lnTo>
                  <a:pt x="7809307" y="734997"/>
                </a:lnTo>
                <a:cubicBezTo>
                  <a:pt x="7809307" y="816185"/>
                  <a:pt x="7743492" y="882000"/>
                  <a:pt x="7662304" y="882000"/>
                </a:cubicBezTo>
                <a:lnTo>
                  <a:pt x="35054" y="884381"/>
                </a:lnTo>
                <a:cubicBezTo>
                  <a:pt x="-46134" y="884381"/>
                  <a:pt x="40451" y="882861"/>
                  <a:pt x="30926" y="885016"/>
                </a:cubicBezTo>
                <a:cubicBezTo>
                  <a:pt x="31720" y="639012"/>
                  <a:pt x="32513" y="393007"/>
                  <a:pt x="33307" y="147003"/>
                </a:cubicBezTo>
                <a:close/>
              </a:path>
            </a:pathLst>
          </a:custGeom>
          <a:solidFill>
            <a:srgbClr val="E0007F"/>
          </a:solidFill>
        </p:spPr>
        <p:txBody>
          <a:bodyPr vert="horz" lIns="342000" tIns="72000" rIns="25200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pic>
        <p:nvPicPr>
          <p:cNvPr id="2" name="Afbeelding 1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07000"/>
            <a:ext cx="3196597" cy="124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3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FFFFF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l" defTabSz="914400" rtl="0" eaLnBrk="1" latinLnBrk="0" hangingPunct="1">
        <a:lnSpc>
          <a:spcPts val="2300"/>
        </a:lnSpc>
        <a:spcBef>
          <a:spcPts val="0"/>
        </a:spcBef>
        <a:buClr>
          <a:schemeClr val="bg1"/>
        </a:buClr>
        <a:buSzPct val="25000"/>
        <a:buFont typeface="Arial" pitchFamily="34" charset="0"/>
        <a:buChar char="•"/>
        <a:tabLst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306000" indent="-288000" algn="l" defTabSz="914400" rtl="0" eaLnBrk="1" latinLnBrk="0" hangingPunct="1">
        <a:lnSpc>
          <a:spcPts val="2300"/>
        </a:lnSpc>
        <a:spcBef>
          <a:spcPts val="0"/>
        </a:spcBef>
        <a:buSzPct val="130000"/>
        <a:buFont typeface="Verdana" pitchFamily="34" charset="0"/>
        <a:buChar char="­"/>
        <a:defRPr sz="1800" b="1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l" defTabSz="914400" rtl="0" eaLnBrk="1" latinLnBrk="0" hangingPunct="1">
        <a:lnSpc>
          <a:spcPts val="2300"/>
        </a:lnSpc>
        <a:spcBef>
          <a:spcPts val="0"/>
        </a:spcBef>
        <a:buSzPct val="25000"/>
        <a:buFontTx/>
        <a:buBlip>
          <a:blip r:embed="rId16"/>
        </a:buBlip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306000" indent="-252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8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450000" indent="-144000" algn="l" defTabSz="914400" rtl="0" eaLnBrk="1" latinLnBrk="0" hangingPunct="1">
        <a:lnSpc>
          <a:spcPts val="2300"/>
        </a:lnSpc>
        <a:spcBef>
          <a:spcPts val="0"/>
        </a:spcBef>
        <a:buSzPct val="120000"/>
        <a:buFont typeface="Arial" pitchFamily="34" charset="0"/>
        <a:buChar char="-"/>
        <a:defRPr sz="1600" kern="1200">
          <a:solidFill>
            <a:srgbClr val="E0007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57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tags" Target="../tags/tag67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tags" Target="../tags/tag75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tags" Target="../tags/tag7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19.jp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tags" Target="../tags/tag84.xml"/><Relationship Id="rId7" Type="http://schemas.openxmlformats.org/officeDocument/2006/relationships/notesSlide" Target="../notesSlides/notesSlide1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3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5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93207" y="1885922"/>
            <a:ext cx="7441802" cy="1296000"/>
          </a:xfrm>
        </p:spPr>
        <p:txBody>
          <a:bodyPr/>
          <a:lstStyle/>
          <a:p>
            <a:r>
              <a:rPr lang="nl-NL"/>
              <a:t>Voorlichting vmbo-tl bovenbouw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12400" y="2437200"/>
            <a:ext cx="6912000" cy="135184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>
                <a:latin typeface="Verdana"/>
                <a:ea typeface="Verdana"/>
              </a:rPr>
              <a:t>19 februari 2024</a:t>
            </a:r>
          </a:p>
          <a:p>
            <a:r>
              <a:rPr lang="nl-NL" dirty="0">
                <a:latin typeface="Verdana"/>
                <a:ea typeface="Verdana"/>
              </a:rPr>
              <a:t>Michelle Wisse</a:t>
            </a:r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29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3B70459-6FBF-5705-27EF-84DEF0359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 economie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1BC768-66F1-8974-5601-B9832CA925B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B4631C5-59C6-429F-BED3-99D3FFF5C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179" y="1763309"/>
            <a:ext cx="6925642" cy="441069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216BAFD-D7A3-D37B-9624-F8EE989B5DD0}"/>
              </a:ext>
            </a:extLst>
          </p:cNvPr>
          <p:cNvSpPr txBox="1"/>
          <p:nvPr/>
        </p:nvSpPr>
        <p:spPr>
          <a:xfrm>
            <a:off x="967568" y="6352934"/>
            <a:ext cx="627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Rekenen is een verplicht vak als er geen wiskunde wordt gekozen.</a:t>
            </a:r>
          </a:p>
        </p:txBody>
      </p:sp>
    </p:spTree>
    <p:extLst>
      <p:ext uri="{BB962C8B-B14F-4D97-AF65-F5344CB8AC3E}">
        <p14:creationId xmlns:p14="http://schemas.microsoft.com/office/powerpoint/2010/main" val="796827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B92E1C0-A099-3D05-8BB9-BA5E6C747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Totaaloverzicht profielen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B94A9F3-A294-799B-12DC-D4119B6BF8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11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D9DE69-71B2-598F-E1B5-20A5C52BA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90" y="1928290"/>
            <a:ext cx="8042152" cy="444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9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Op Mariendael doen leerlingen, in principe, gespreid examen.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In TL 4 wordt een aantal vakken afgesloten met een centraal examen.</a:t>
            </a:r>
          </a:p>
          <a:p>
            <a:pPr>
              <a:buNone/>
            </a:pPr>
            <a:r>
              <a:rPr lang="nl-NL" dirty="0"/>
              <a:t>	</a:t>
            </a:r>
          </a:p>
          <a:p>
            <a:pPr>
              <a:buNone/>
            </a:pPr>
            <a:r>
              <a:rPr lang="nl-NL" dirty="0"/>
              <a:t>In TL 5 worden de overige vakken afgesloten met een centraal examen.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/>
              <a:t>Gespreid examen</a:t>
            </a:r>
          </a:p>
        </p:txBody>
      </p:sp>
      <p:pic>
        <p:nvPicPr>
          <p:cNvPr id="1026" name="Picture 2" descr="Examen">
            <a:extLst>
              <a:ext uri="{FF2B5EF4-FFF2-40B4-BE49-F238E27FC236}">
                <a16:creationId xmlns:a16="http://schemas.microsoft.com/office/drawing/2014/main" id="{399A98A3-68B7-316B-C546-8828ECA9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48" y="4032704"/>
            <a:ext cx="3997843" cy="26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8095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251519" y="1771377"/>
            <a:ext cx="8214355" cy="4395600"/>
          </a:xfrm>
        </p:spPr>
        <p:txBody>
          <a:bodyPr/>
          <a:lstStyle/>
          <a:p>
            <a:pPr lvl="1" indent="0">
              <a:buNone/>
            </a:pPr>
            <a:endParaRPr lang="nl-NL" dirty="0"/>
          </a:p>
          <a:p>
            <a:pPr lvl="1" indent="0">
              <a:buNone/>
            </a:pPr>
            <a:r>
              <a:rPr lang="nl-NL" dirty="0"/>
              <a:t>In totaal hebben leerlingen in de bovenbouw 6 of 7 vakken.</a:t>
            </a:r>
          </a:p>
          <a:p>
            <a:pPr marL="591750" lvl="1" indent="-285750"/>
            <a:endParaRPr lang="nl-NL" dirty="0"/>
          </a:p>
          <a:p>
            <a:pPr lvl="1" indent="0">
              <a:buNone/>
            </a:pPr>
            <a:r>
              <a:rPr lang="nl-NL" dirty="0"/>
              <a:t>Les in vakken met je eigen klas (zoals Nederlands en Engels) en in clusters (bij keuzevakken).</a:t>
            </a:r>
          </a:p>
          <a:p>
            <a:pPr marL="591750" lvl="1" indent="-285750"/>
            <a:endParaRPr lang="nl-NL" dirty="0"/>
          </a:p>
          <a:p>
            <a:pPr lvl="1" indent="0">
              <a:buNone/>
            </a:pPr>
            <a:r>
              <a:rPr lang="nl-NL" dirty="0"/>
              <a:t>De keuze in het vrije deel is  niet geheel vrij. Er kan verzocht worden een keuze aan te passen, als wij het niet in het rooster verwerkt krijgen!</a:t>
            </a:r>
          </a:p>
          <a:p>
            <a:pPr marL="591750" lvl="1" indent="-285750"/>
            <a:endParaRPr lang="nl-NL" dirty="0"/>
          </a:p>
          <a:p>
            <a:pPr lvl="1" indent="0">
              <a:buNone/>
            </a:pPr>
            <a:endParaRPr lang="nl-NL" dirty="0"/>
          </a:p>
          <a:p>
            <a:pPr marL="2800350" lvl="5" indent="-285750"/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/>
              <a:t>Opmerkingen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7" name="Tekstvak 6"/>
          <p:cNvSpPr txBox="1"/>
          <p:nvPr>
            <p:custDataLst>
              <p:tags r:id="rId5"/>
            </p:custDataLst>
          </p:nvPr>
        </p:nvSpPr>
        <p:spPr>
          <a:xfrm>
            <a:off x="914400" y="6456680"/>
            <a:ext cx="7348220" cy="19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800">
                <a:solidFill>
                  <a:srgbClr val="B0A073"/>
                </a:solidFill>
                <a:latin typeface="Verdana"/>
              </a:rPr>
              <a:t>Voorlichting vmbo-tl bovenbouw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12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576000" y="1945758"/>
            <a:ext cx="7772400" cy="41994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Clr>
                <a:schemeClr val="bg1"/>
              </a:buClr>
              <a:buSzPct val="25000"/>
              <a:buNone/>
            </a:pPr>
            <a:r>
              <a:rPr lang="nl-NL" dirty="0"/>
              <a:t>U krijgt binnenkort een formulier waarop u de profielkeuze kunt invullen.</a:t>
            </a:r>
          </a:p>
          <a:p>
            <a:pPr marL="0" lvl="1" indent="0">
              <a:buClr>
                <a:schemeClr val="bg1"/>
              </a:buClr>
              <a:buSzPct val="25000"/>
              <a:buNone/>
            </a:pPr>
            <a:endParaRPr lang="nl-NL" dirty="0"/>
          </a:p>
          <a:p>
            <a:pPr>
              <a:buNone/>
            </a:pPr>
            <a:r>
              <a:rPr lang="nl-NL" dirty="0">
                <a:latin typeface="Verdana"/>
                <a:ea typeface="Verdana"/>
              </a:rPr>
              <a:t>Niet elk vakkenpakket sluit goed aan op de havo. 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>
                <a:latin typeface="Verdana"/>
                <a:ea typeface="Verdana"/>
              </a:rPr>
              <a:t>Bij doorstroom naar de havo moet het gemiddelde van het SE een 6,8 zijn en een leerling moet beschikken over havo-vaardigheden.</a:t>
            </a:r>
          </a:p>
          <a:p>
            <a:pPr>
              <a:buNone/>
            </a:pPr>
            <a:endParaRPr lang="nl-NL" dirty="0">
              <a:latin typeface="Verdana"/>
              <a:ea typeface="Verdana"/>
            </a:endParaRPr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/>
              <a:t>Verder	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7" name="Tekstvak 6"/>
          <p:cNvSpPr txBox="1"/>
          <p:nvPr>
            <p:custDataLst>
              <p:tags r:id="rId5"/>
            </p:custDataLst>
          </p:nvPr>
        </p:nvSpPr>
        <p:spPr>
          <a:xfrm>
            <a:off x="914400" y="6456680"/>
            <a:ext cx="7348220" cy="19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800">
                <a:solidFill>
                  <a:srgbClr val="B0A073"/>
                </a:solidFill>
                <a:latin typeface="Verdana"/>
              </a:rPr>
              <a:t>Voorlichting vmbo-tl bovenbouw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80" y="4933508"/>
            <a:ext cx="2598021" cy="180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858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2606863-4F01-E311-BCD5-4592DDF7DC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6000" y="1881964"/>
            <a:ext cx="7772400" cy="4263236"/>
          </a:xfrm>
        </p:spPr>
        <p:txBody>
          <a:bodyPr/>
          <a:lstStyle/>
          <a:p>
            <a:pPr>
              <a:buNone/>
            </a:pPr>
            <a:r>
              <a:rPr lang="nl-NL" dirty="0">
                <a:latin typeface="Verdana"/>
                <a:ea typeface="Verdana"/>
              </a:rPr>
              <a:t>Als u twijfelt tussen KB en TL, of als uw kind het advies KB krijgt in klas 2, neem dat dan heel serieus: opstromen is altijd makkelijker dan afstromen.</a:t>
            </a:r>
          </a:p>
          <a:p>
            <a:pPr>
              <a:buNone/>
            </a:pPr>
            <a:endParaRPr lang="nl-NL" dirty="0">
              <a:latin typeface="Verdana"/>
              <a:ea typeface="Verdana"/>
            </a:endParaRPr>
          </a:p>
          <a:p>
            <a:pPr>
              <a:buNone/>
            </a:pPr>
            <a:r>
              <a:rPr lang="nl-NL" dirty="0">
                <a:latin typeface="Verdana"/>
                <a:ea typeface="Verdana"/>
              </a:rPr>
              <a:t>Als het niveau geen probleem is, maar uw kind veel meer van praktijkvakken houdt, is kiezen voor KB logischer: doorstroom naar mbo 3 en vaak 4 is ook dan nog mogelijk.</a:t>
            </a:r>
          </a:p>
          <a:p>
            <a:pPr marL="285750" indent="-285750"/>
            <a:endParaRPr lang="nl-NL" dirty="0"/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C3A912-0E2A-BCBE-AA50-C11A44F71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 twijfel…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8E4E866-4525-A5B1-FA64-69F52838F4A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15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7A3541E-260A-321B-3FF1-A446325EA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91" y="4013582"/>
            <a:ext cx="4167742" cy="273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5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algn="ctr"/>
            <a:endParaRPr lang="nl-NL" sz="3600"/>
          </a:p>
          <a:p>
            <a:r>
              <a:rPr lang="nl-NL" sz="3600"/>
              <a:t>                 Examen</a:t>
            </a:r>
          </a:p>
          <a:p>
            <a:pPr algn="ctr"/>
            <a:endParaRPr lang="nl-NL" sz="3600"/>
          </a:p>
          <a:p>
            <a:pPr algn="ctr"/>
            <a:endParaRPr lang="nl-NL" sz="2000"/>
          </a:p>
          <a:p>
            <a:pPr algn="ctr"/>
            <a:endParaRPr lang="nl-NL"/>
          </a:p>
          <a:p>
            <a:r>
              <a:rPr lang="nl-NL" sz="2000"/>
              <a:t>    Schoolexamen (SE)	     Centraal examen (CE)</a:t>
            </a:r>
          </a:p>
          <a:p>
            <a:endParaRPr lang="nl-NL" sz="2000"/>
          </a:p>
          <a:p>
            <a:endParaRPr lang="nl-NL" sz="2000"/>
          </a:p>
          <a:p>
            <a:pPr algn="ctr"/>
            <a:r>
              <a:rPr lang="nl-NL" sz="2000"/>
              <a:t>(SE cijfer + CE cijfer) : 2 = eindcijfer</a:t>
            </a:r>
          </a:p>
          <a:p>
            <a:r>
              <a:rPr lang="nl-NL" sz="2000"/>
              <a:t>         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solidFill>
            <a:srgbClr val="E91D92"/>
          </a:solidFill>
        </p:spPr>
        <p:txBody>
          <a:bodyPr/>
          <a:lstStyle/>
          <a:p>
            <a:r>
              <a:rPr lang="nl-NL"/>
              <a:t>Examens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16</a:t>
            </a:fld>
            <a:endParaRPr lang="nl-NL"/>
          </a:p>
        </p:txBody>
      </p:sp>
      <p:sp>
        <p:nvSpPr>
          <p:cNvPr id="7" name="Tekstvak 6"/>
          <p:cNvSpPr txBox="1"/>
          <p:nvPr>
            <p:custDataLst>
              <p:tags r:id="rId5"/>
            </p:custDataLst>
          </p:nvPr>
        </p:nvSpPr>
        <p:spPr>
          <a:xfrm>
            <a:off x="914400" y="6456680"/>
            <a:ext cx="7348220" cy="19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800">
                <a:solidFill>
                  <a:srgbClr val="B0A073"/>
                </a:solidFill>
                <a:latin typeface="Verdana"/>
              </a:rPr>
              <a:t>Voorlichting vmbo-tl bovenbouw</a:t>
            </a:r>
          </a:p>
        </p:txBody>
      </p:sp>
      <p:cxnSp>
        <p:nvCxnSpPr>
          <p:cNvPr id="11" name="Rechte verbindingslijn met pijl 10"/>
          <p:cNvCxnSpPr/>
          <p:nvPr/>
        </p:nvCxnSpPr>
        <p:spPr>
          <a:xfrm>
            <a:off x="4295672" y="2452803"/>
            <a:ext cx="492352" cy="639688"/>
          </a:xfrm>
          <a:prstGeom prst="straightConnector1">
            <a:avLst/>
          </a:prstGeom>
          <a:ln w="28575">
            <a:solidFill>
              <a:srgbClr val="E91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H="1">
            <a:off x="3779912" y="2452803"/>
            <a:ext cx="504056" cy="639688"/>
          </a:xfrm>
          <a:prstGeom prst="straightConnector1">
            <a:avLst/>
          </a:prstGeom>
          <a:ln w="28575">
            <a:solidFill>
              <a:srgbClr val="E91D9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3357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18000" lvl="1" indent="0">
              <a:buNone/>
            </a:pPr>
            <a:r>
              <a:rPr lang="nl-NL"/>
              <a:t>Vanaf TL 3 bouwen de leerlingen hun schoolexamen op.</a:t>
            </a:r>
          </a:p>
          <a:p>
            <a:pPr marL="18000" lvl="1" indent="0">
              <a:buNone/>
            </a:pPr>
            <a:endParaRPr lang="nl-NL"/>
          </a:p>
          <a:p>
            <a:pPr marL="18000" lvl="1" indent="0">
              <a:buNone/>
            </a:pPr>
            <a:r>
              <a:rPr lang="nl-NL"/>
              <a:t>Alle toetsen tellen mee voor het eindcijfer voor het SE!</a:t>
            </a:r>
          </a:p>
          <a:p>
            <a:pPr marL="18000" lvl="1" indent="0">
              <a:buNone/>
            </a:pPr>
            <a:endParaRPr lang="nl-NL"/>
          </a:p>
          <a:p>
            <a:pPr marL="18000" lvl="1" indent="0">
              <a:buNone/>
            </a:pPr>
            <a:r>
              <a:rPr lang="nl-NL"/>
              <a:t>De wijze waarop het schoolexamencijfer wordt opgebouwd ligt vast in het </a:t>
            </a:r>
            <a:r>
              <a:rPr lang="nl-NL" sz="2800"/>
              <a:t>P</a:t>
            </a:r>
            <a:r>
              <a:rPr lang="nl-NL"/>
              <a:t>rogramma van </a:t>
            </a:r>
            <a:r>
              <a:rPr lang="nl-NL" sz="2800"/>
              <a:t>T</a:t>
            </a:r>
            <a:r>
              <a:rPr lang="nl-NL"/>
              <a:t>oetsing en </a:t>
            </a:r>
            <a:r>
              <a:rPr lang="nl-NL" sz="2800"/>
              <a:t>A</a:t>
            </a:r>
            <a:r>
              <a:rPr lang="nl-NL"/>
              <a:t>fsluiting.  Kortweg het PTA.</a:t>
            </a:r>
          </a:p>
          <a:p>
            <a:pPr lvl="1"/>
            <a:endParaRPr lang="nl-NL"/>
          </a:p>
          <a:p>
            <a:pPr marL="18000" lvl="1" indent="0">
              <a:buNone/>
            </a:pPr>
            <a:r>
              <a:rPr lang="nl-NL"/>
              <a:t>Elk vak heeft zijn eigen PTA.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/>
              <a:t>Schoolexamen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17</a:t>
            </a:fld>
            <a:endParaRPr lang="nl-NL"/>
          </a:p>
        </p:txBody>
      </p:sp>
      <p:sp>
        <p:nvSpPr>
          <p:cNvPr id="7" name="Tekstvak 6"/>
          <p:cNvSpPr txBox="1"/>
          <p:nvPr>
            <p:custDataLst>
              <p:tags r:id="rId5"/>
            </p:custDataLst>
          </p:nvPr>
        </p:nvSpPr>
        <p:spPr>
          <a:xfrm>
            <a:off x="914400" y="6456680"/>
            <a:ext cx="7348220" cy="19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800" dirty="0">
                <a:solidFill>
                  <a:srgbClr val="B0A073"/>
                </a:solidFill>
                <a:latin typeface="Verdana"/>
              </a:rPr>
              <a:t>Voorlichting vmbo-tl </a:t>
            </a:r>
            <a:r>
              <a:rPr lang="nl-NL" sz="800" dirty="0" err="1">
                <a:solidFill>
                  <a:srgbClr val="B0A073"/>
                </a:solidFill>
                <a:latin typeface="Verdana"/>
              </a:rPr>
              <a:t>bovenbou</a:t>
            </a:r>
            <a:endParaRPr lang="nl-NL" sz="800" dirty="0">
              <a:solidFill>
                <a:srgbClr val="B0A073"/>
              </a:solidFill>
              <a:latin typeface="Verdana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1991858" cy="14988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338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/>
              <a:t>Voorbeeld van een PTA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18</a:t>
            </a:fld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04004B7-03B1-FC56-D84A-B446DB57D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4296" y="1648047"/>
            <a:ext cx="5995407" cy="4979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2319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56568" y="628721"/>
            <a:ext cx="7809307" cy="864000"/>
          </a:xfrm>
        </p:spPr>
        <p:txBody>
          <a:bodyPr/>
          <a:lstStyle/>
          <a:p>
            <a:r>
              <a:rPr lang="nl-NL"/>
              <a:t>Voorbeeld van een studiewijzer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19</a:t>
            </a:fld>
            <a:endParaRPr lang="nl-NL"/>
          </a:p>
        </p:txBody>
      </p:sp>
      <p:sp>
        <p:nvSpPr>
          <p:cNvPr id="5" name="Tijdelijke aanduiding voor afbeelding 1"/>
          <p:cNvSpPr txBox="1">
            <a:spLocks/>
          </p:cNvSpPr>
          <p:nvPr/>
        </p:nvSpPr>
        <p:spPr>
          <a:xfrm>
            <a:off x="693475" y="1844824"/>
            <a:ext cx="7772400" cy="4325576"/>
          </a:xfrm>
          <a:prstGeom prst="rect">
            <a:avLst/>
          </a:prstGeom>
        </p:spPr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0BAA32E-E74B-9877-BFDF-8F16F6C67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292" y="1645412"/>
            <a:ext cx="6251945" cy="510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7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/>
              <a:t>Inhoud:</a:t>
            </a:r>
          </a:p>
          <a:p>
            <a:pPr algn="ctr"/>
            <a:endParaRPr lang="nl-NL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nl-NL"/>
              <a:t>Het vmbo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nl-NL"/>
              <a:t>Theoretische leerweg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nl-NL"/>
              <a:t>Profielen</a:t>
            </a:r>
          </a:p>
          <a:p>
            <a:pPr lvl="4">
              <a:lnSpc>
                <a:spcPct val="150000"/>
              </a:lnSpc>
            </a:pPr>
            <a:r>
              <a:rPr lang="nl-NL"/>
              <a:t>Vakkenpakket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nl-NL" b="1"/>
              <a:t>Examens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nl-NL" b="1"/>
              <a:t>Aanvullende informatie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§"/>
            </a:pPr>
            <a:r>
              <a:rPr lang="nl-NL" b="1"/>
              <a:t>Vragen</a:t>
            </a:r>
          </a:p>
          <a:p>
            <a:pPr lvl="1">
              <a:lnSpc>
                <a:spcPct val="150000"/>
              </a:lnSpc>
            </a:pPr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/>
              <a:t>Voorlichting vmbo-tl bovenbouw</a:t>
            </a:r>
          </a:p>
        </p:txBody>
      </p:sp>
      <p:sp>
        <p:nvSpPr>
          <p:cNvPr id="7" name="Tekstvak 6"/>
          <p:cNvSpPr txBox="1"/>
          <p:nvPr>
            <p:custDataLst>
              <p:tags r:id="rId3"/>
            </p:custDataLst>
          </p:nvPr>
        </p:nvSpPr>
        <p:spPr>
          <a:xfrm>
            <a:off x="4919980" y="2998788"/>
            <a:ext cx="3022600" cy="43947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200" b="1">
                <a:solidFill>
                  <a:srgbClr val="FFFFFF"/>
                </a:solidFill>
                <a:latin typeface="Verdana"/>
              </a:rPr>
              <a:t>Mark Faaij</a:t>
            </a:r>
          </a:p>
          <a:p>
            <a:pPr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endParaRPr lang="nl-NL" sz="1200" b="1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8" name="Tekstvak 7"/>
          <p:cNvSpPr txBox="1"/>
          <p:nvPr>
            <p:custDataLst>
              <p:tags r:id="rId4"/>
            </p:custDataLst>
          </p:nvPr>
        </p:nvSpPr>
        <p:spPr>
          <a:xfrm>
            <a:off x="4919980" y="3303588"/>
            <a:ext cx="3022600" cy="2659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4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1200" b="1">
                <a:solidFill>
                  <a:srgbClr val="FFFFFF"/>
                </a:solidFill>
                <a:latin typeface="Verdana"/>
              </a:rPr>
              <a:t>Arnhem, 11 maart 2013</a:t>
            </a:r>
          </a:p>
        </p:txBody>
      </p:sp>
      <p:pic>
        <p:nvPicPr>
          <p:cNvPr id="10" name="Picture 2" descr="http://hjwitteveen.com/wp-content/uploads/2012/08/inhoudsopgave-600x39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15993"/>
            <a:ext cx="2345272" cy="154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945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pPr marL="18000" lvl="1" indent="0">
              <a:buNone/>
            </a:pPr>
            <a:r>
              <a:rPr lang="nl-NL" dirty="0"/>
              <a:t>Het Centraal Schriftelijk examen wordt afgenomen in mei/juni.</a:t>
            </a:r>
          </a:p>
          <a:p>
            <a:pPr marL="18000" lvl="1" indent="0">
              <a:buNone/>
            </a:pPr>
            <a:endParaRPr lang="nl-NL" dirty="0"/>
          </a:p>
          <a:p>
            <a:pPr marL="18000" lvl="1" indent="0">
              <a:buNone/>
            </a:pPr>
            <a:r>
              <a:rPr lang="nl-NL" dirty="0"/>
              <a:t>Alle schoolexamencijfers moeten op tijd worden aangeleverd.</a:t>
            </a:r>
          </a:p>
          <a:p>
            <a:pPr lvl="1"/>
            <a:endParaRPr lang="nl-NL" dirty="0"/>
          </a:p>
          <a:p>
            <a:pPr marL="18000" lvl="1" indent="0">
              <a:buNone/>
            </a:pPr>
            <a:r>
              <a:rPr lang="nl-NL" dirty="0"/>
              <a:t>Examen over grote delen van de leerstof van de bovenbouw en onderbouw.</a:t>
            </a:r>
          </a:p>
          <a:p>
            <a:pPr lvl="1"/>
            <a:endParaRPr lang="nl-NL" dirty="0"/>
          </a:p>
          <a:p>
            <a:pPr marL="18000" lvl="1" indent="0">
              <a:buNone/>
            </a:pPr>
            <a:endParaRPr lang="nl-NL" dirty="0"/>
          </a:p>
          <a:p>
            <a:pPr lvl="1"/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/>
              <a:t>Centraal examen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20</a:t>
            </a:fld>
            <a:endParaRPr lang="nl-NL"/>
          </a:p>
        </p:txBody>
      </p:sp>
      <p:sp>
        <p:nvSpPr>
          <p:cNvPr id="7" name="Tekstvak 6"/>
          <p:cNvSpPr txBox="1"/>
          <p:nvPr>
            <p:custDataLst>
              <p:tags r:id="rId5"/>
            </p:custDataLst>
          </p:nvPr>
        </p:nvSpPr>
        <p:spPr>
          <a:xfrm>
            <a:off x="914400" y="6456680"/>
            <a:ext cx="7348220" cy="19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800">
                <a:solidFill>
                  <a:srgbClr val="B0A073"/>
                </a:solidFill>
                <a:latin typeface="Verdana"/>
              </a:rPr>
              <a:t>Voorlichting vmbo-tl bovenbouw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77" y="3933056"/>
            <a:ext cx="4096123" cy="27276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2835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Hoera, een diploma! En wat nu?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21</a:t>
            </a:fld>
            <a:endParaRPr lang="nl-NL"/>
          </a:p>
        </p:txBody>
      </p:sp>
      <p:sp>
        <p:nvSpPr>
          <p:cNvPr id="7" name="Tekstvak 6"/>
          <p:cNvSpPr txBox="1"/>
          <p:nvPr>
            <p:custDataLst>
              <p:tags r:id="rId4"/>
            </p:custDataLst>
          </p:nvPr>
        </p:nvSpPr>
        <p:spPr>
          <a:xfrm>
            <a:off x="914400" y="6456680"/>
            <a:ext cx="7348220" cy="19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800">
                <a:solidFill>
                  <a:srgbClr val="B0A073"/>
                </a:solidFill>
                <a:latin typeface="Verdana"/>
              </a:rPr>
              <a:t>Voorlichting vmbo-tl bovenbouw</a:t>
            </a:r>
          </a:p>
        </p:txBody>
      </p:sp>
      <p:pic>
        <p:nvPicPr>
          <p:cNvPr id="3" name="Afbeelding 2" descr="Afbeelding met tekst, schermopname, Lettertype, grafische vormgeving&#10;&#10;Automatisch gegenereerde beschrijving">
            <a:extLst>
              <a:ext uri="{FF2B5EF4-FFF2-40B4-BE49-F238E27FC236}">
                <a16:creationId xmlns:a16="http://schemas.microsoft.com/office/drawing/2014/main" id="{B478C206-0317-8BA5-D94B-A8AF49D404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26213"/>
            <a:ext cx="6547871" cy="4635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480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/>
              <a:t>Vragen?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22</a:t>
            </a:fld>
            <a:endParaRPr lang="nl-NL"/>
          </a:p>
        </p:txBody>
      </p:sp>
      <p:sp>
        <p:nvSpPr>
          <p:cNvPr id="7" name="Tekstvak 6"/>
          <p:cNvSpPr txBox="1"/>
          <p:nvPr>
            <p:custDataLst>
              <p:tags r:id="rId5"/>
            </p:custDataLst>
          </p:nvPr>
        </p:nvSpPr>
        <p:spPr>
          <a:xfrm>
            <a:off x="914400" y="6456680"/>
            <a:ext cx="7348220" cy="19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800">
                <a:solidFill>
                  <a:srgbClr val="B0A073"/>
                </a:solidFill>
                <a:latin typeface="Verdana"/>
              </a:rPr>
              <a:t>Voorlichting vmbo-tl bovenbouw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8" y="1782567"/>
            <a:ext cx="4347480" cy="4318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5919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10C2FD0F-8748-A889-03B5-CE8E7176CF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94" y="1987700"/>
            <a:ext cx="8899450" cy="429787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/>
              <a:t>Het vmbo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  <p:custDataLst>
              <p:tags r:id="rId3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7" name="Tekstvak 6"/>
          <p:cNvSpPr txBox="1"/>
          <p:nvPr>
            <p:custDataLst>
              <p:tags r:id="rId4"/>
            </p:custDataLst>
          </p:nvPr>
        </p:nvSpPr>
        <p:spPr>
          <a:xfrm>
            <a:off x="914400" y="6456680"/>
            <a:ext cx="7348220" cy="19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800">
                <a:solidFill>
                  <a:srgbClr val="B0A073"/>
                </a:solidFill>
                <a:latin typeface="Verdana"/>
              </a:rPr>
              <a:t>Voorlichting vmbo-tl bovenbouw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D5E2BD9-73CE-FC9F-7065-B36684062EBE}"/>
              </a:ext>
            </a:extLst>
          </p:cNvPr>
          <p:cNvSpPr/>
          <p:nvPr/>
        </p:nvSpPr>
        <p:spPr>
          <a:xfrm>
            <a:off x="1090186" y="3016800"/>
            <a:ext cx="2695005" cy="3430800"/>
          </a:xfrm>
          <a:prstGeom prst="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535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>
          <a:xfrm>
            <a:off x="576000" y="2254102"/>
            <a:ext cx="5527088" cy="38910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dirty="0"/>
              <a:t>- Cognitieve vakken (leervakken).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- Diploma geeft recht op instroom mbo </a:t>
            </a:r>
            <a:br>
              <a:rPr lang="nl-NL" dirty="0"/>
            </a:br>
            <a:r>
              <a:rPr lang="nl-NL" dirty="0"/>
              <a:t>   niveau 3 of 4.</a:t>
            </a:r>
            <a:br>
              <a:rPr lang="nl-NL" dirty="0"/>
            </a:b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- Aansluiting met de havo.</a:t>
            </a:r>
          </a:p>
          <a:p>
            <a:pPr>
              <a:lnSpc>
                <a:spcPct val="100000"/>
              </a:lnSpc>
            </a:pPr>
            <a:endParaRPr lang="nl-NL" dirty="0"/>
          </a:p>
          <a:p>
            <a:pPr>
              <a:lnSpc>
                <a:spcPct val="100000"/>
              </a:lnSpc>
            </a:pPr>
            <a:r>
              <a:rPr lang="nl-NL" dirty="0"/>
              <a:t>- Praktijkgericht Programma (PGP) </a:t>
            </a:r>
            <a:br>
              <a:rPr lang="nl-NL" dirty="0"/>
            </a:br>
            <a:r>
              <a:rPr lang="nl-NL" dirty="0"/>
              <a:t>   vanaf schooljaar 2024-2025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/>
              <a:t>Theoretische leerweg (tl)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7" name="Tekstvak 6"/>
          <p:cNvSpPr txBox="1"/>
          <p:nvPr>
            <p:custDataLst>
              <p:tags r:id="rId5"/>
            </p:custDataLst>
          </p:nvPr>
        </p:nvSpPr>
        <p:spPr>
          <a:xfrm>
            <a:off x="914400" y="6456680"/>
            <a:ext cx="7348220" cy="19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800">
                <a:solidFill>
                  <a:srgbClr val="B0A073"/>
                </a:solidFill>
                <a:latin typeface="Verdana"/>
              </a:rPr>
              <a:t>Voorlichting vmbo-tl bovenbouw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2286000" cy="2000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011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76000" y="1749600"/>
            <a:ext cx="8316480" cy="4395600"/>
          </a:xfrm>
        </p:spPr>
        <p:txBody>
          <a:bodyPr/>
          <a:lstStyle/>
          <a:p>
            <a:pPr marL="18000" lvl="1" indent="0">
              <a:buNone/>
            </a:pPr>
            <a:r>
              <a:rPr lang="nl-NL" dirty="0"/>
              <a:t>De overstap van de onderbouw naar de bovenbouw is landelijk een grote overgang.</a:t>
            </a:r>
          </a:p>
          <a:p>
            <a:pPr marL="18000" lvl="1" indent="0">
              <a:buNone/>
            </a:pPr>
            <a:endParaRPr lang="nl-NL" dirty="0"/>
          </a:p>
          <a:p>
            <a:pPr marL="18000" lvl="1" indent="0">
              <a:buNone/>
            </a:pPr>
            <a:r>
              <a:rPr lang="nl-NL" dirty="0"/>
              <a:t>Er worden meer vaardigheden van de leerlingen gevraagd:</a:t>
            </a:r>
          </a:p>
          <a:p>
            <a:pPr lvl="4"/>
            <a:r>
              <a:rPr lang="nl-NL" dirty="0"/>
              <a:t>Werken met studiewijzers en </a:t>
            </a:r>
            <a:r>
              <a:rPr lang="nl-NL" dirty="0" err="1"/>
              <a:t>PTA’s</a:t>
            </a:r>
            <a:endParaRPr lang="nl-NL" dirty="0"/>
          </a:p>
          <a:p>
            <a:pPr lvl="4"/>
            <a:r>
              <a:rPr lang="nl-NL" dirty="0"/>
              <a:t>Omgaan met regels</a:t>
            </a:r>
          </a:p>
          <a:p>
            <a:pPr lvl="4"/>
            <a:r>
              <a:rPr lang="nl-NL" dirty="0"/>
              <a:t>Omgaan met druk</a:t>
            </a:r>
          </a:p>
          <a:p>
            <a:pPr lvl="4"/>
            <a:r>
              <a:rPr lang="nl-NL" dirty="0"/>
              <a:t>Samenwerken</a:t>
            </a:r>
          </a:p>
          <a:p>
            <a:pPr lvl="4"/>
            <a:r>
              <a:rPr lang="nl-NL" dirty="0"/>
              <a:t>Zelfstandigheid</a:t>
            </a:r>
          </a:p>
          <a:p>
            <a:pPr lvl="4"/>
            <a:r>
              <a:rPr lang="nl-NL" dirty="0"/>
              <a:t>Hoger tempo</a:t>
            </a:r>
          </a:p>
          <a:p>
            <a:pPr lvl="4"/>
            <a:r>
              <a:rPr lang="nl-NL" dirty="0"/>
              <a:t>Stagelopen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Overstap OB </a:t>
            </a:r>
            <a:r>
              <a:rPr lang="nl-NL" dirty="0">
                <a:sym typeface="Wingdings" panose="05000000000000000000" pitchFamily="2" charset="2"/>
              </a:rPr>
              <a:t> BB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F604D9-9677-4E47-9643-C08173630614}" type="slidenum">
              <a:rPr kumimoji="0" lang="nl-NL" sz="900" b="0" i="0" u="none" strike="noStrike" kern="1200" cap="none" spc="0" normalizeH="0" baseline="0" noProof="0" smtClean="0">
                <a:ln>
                  <a:noFill/>
                </a:ln>
                <a:solidFill>
                  <a:srgbClr val="BAA879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BAA879"/>
              </a:solidFill>
              <a:effectLst/>
              <a:uLnTx/>
              <a:uFillTx/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6B227E9-5010-4ED7-84BF-DCF7F6064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3437100"/>
            <a:ext cx="3288365" cy="24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1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/>
              <a:t>Eerste en tweede klas: een algemeen programma met “alle” vakken.</a:t>
            </a:r>
          </a:p>
          <a:p>
            <a:endParaRPr lang="nl-NL"/>
          </a:p>
          <a:p>
            <a:r>
              <a:rPr lang="nl-NL"/>
              <a:t>Tweede klas: aan het einde van leerjaar twee maken leerlingen een keuze tussen de profielen.</a:t>
            </a:r>
          </a:p>
          <a:p>
            <a:pPr>
              <a:buNone/>
            </a:pPr>
            <a:endParaRPr lang="nl-NL"/>
          </a:p>
          <a:p>
            <a:r>
              <a:rPr lang="nl-NL"/>
              <a:t>Derde klas: de leerlingen hebben een profiel gekozen en werken alleen aan vakken binnen dit profiel.</a:t>
            </a:r>
          </a:p>
          <a:p>
            <a:endParaRPr lang="nl-NL"/>
          </a:p>
          <a:p>
            <a:r>
              <a:rPr lang="nl-NL"/>
              <a:t>Met je profielkeuze liggen je examenvakken vast.</a:t>
            </a:r>
            <a:br>
              <a:rPr lang="nl-NL"/>
            </a:br>
            <a:br>
              <a:rPr lang="nl-NL"/>
            </a:br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/>
              <a:t>Profielen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6</a:t>
            </a:fld>
            <a:endParaRPr lang="nl-NL"/>
          </a:p>
        </p:txBody>
      </p:sp>
      <p:sp>
        <p:nvSpPr>
          <p:cNvPr id="7" name="Tekstvak 6"/>
          <p:cNvSpPr txBox="1"/>
          <p:nvPr>
            <p:custDataLst>
              <p:tags r:id="rId5"/>
            </p:custDataLst>
          </p:nvPr>
        </p:nvSpPr>
        <p:spPr>
          <a:xfrm>
            <a:off x="914400" y="6456680"/>
            <a:ext cx="7348220" cy="19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800">
                <a:solidFill>
                  <a:srgbClr val="B0A073"/>
                </a:solidFill>
                <a:latin typeface="Verdana"/>
              </a:rPr>
              <a:t>Voorlichting vmbo-tl bovenbouw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636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nl-NL" dirty="0"/>
              <a:t>Elke profiel heeft de opbouw:</a:t>
            </a:r>
          </a:p>
          <a:p>
            <a:endParaRPr lang="nl-NL" dirty="0"/>
          </a:p>
          <a:p>
            <a:pPr marL="648900" lvl="1" indent="-342900">
              <a:buFont typeface="Wingdings" panose="05000000000000000000" pitchFamily="2" charset="2"/>
              <a:buChar char="§"/>
            </a:pPr>
            <a:r>
              <a:rPr lang="nl-NL" dirty="0"/>
              <a:t>Gemeenschappelijk deel</a:t>
            </a:r>
          </a:p>
          <a:p>
            <a:pPr lvl="1" indent="0">
              <a:buNone/>
            </a:pPr>
            <a:endParaRPr lang="nl-NL" dirty="0"/>
          </a:p>
          <a:p>
            <a:pPr marL="648900" lvl="1" indent="-342900">
              <a:buFont typeface="Wingdings" panose="05000000000000000000" pitchFamily="2" charset="2"/>
              <a:buChar char="§"/>
            </a:pPr>
            <a:r>
              <a:rPr lang="nl-NL" dirty="0"/>
              <a:t>Profieldeel</a:t>
            </a:r>
          </a:p>
          <a:p>
            <a:pPr marL="648900" lvl="1" indent="-342900"/>
            <a:endParaRPr lang="nl-NL" dirty="0"/>
          </a:p>
          <a:p>
            <a:pPr marL="648900" lvl="1" indent="-342900">
              <a:buFont typeface="Wingdings" panose="05000000000000000000" pitchFamily="2" charset="2"/>
              <a:buChar char="§"/>
            </a:pPr>
            <a:r>
              <a:rPr lang="nl-NL" dirty="0"/>
              <a:t>Keuzedeel</a:t>
            </a:r>
          </a:p>
          <a:p>
            <a:pPr lvl="1" indent="0">
              <a:buNone/>
            </a:pPr>
            <a:r>
              <a:rPr lang="nl-NL" dirty="0"/>
              <a:t> 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nl-NL"/>
              <a:t>Opbouw van de profielen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7" name="Tekstvak 6"/>
          <p:cNvSpPr txBox="1"/>
          <p:nvPr>
            <p:custDataLst>
              <p:tags r:id="rId5"/>
            </p:custDataLst>
          </p:nvPr>
        </p:nvSpPr>
        <p:spPr>
          <a:xfrm>
            <a:off x="914400" y="6456680"/>
            <a:ext cx="7348220" cy="1908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nl-NL" sz="800">
                <a:solidFill>
                  <a:srgbClr val="B0A073"/>
                </a:solidFill>
                <a:latin typeface="Verdana"/>
              </a:rPr>
              <a:t>Voorlichting vmbo-tl bovenbouw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507" y="3284984"/>
            <a:ext cx="3285715" cy="2485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7602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99B4F5F-8F05-7C3C-94EC-CBD1A512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 techniek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09A591-9DDD-8FC1-0572-73AD7692BF4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29D5B0A-0551-239F-4838-22DFAE21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163" y="1818167"/>
            <a:ext cx="7112591" cy="42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60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9F880CE-BDB2-EA44-2B27-939304814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 zorg &amp; welzijn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BFE1BE8-4597-57BD-54D6-EF4513C2F7A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AF604D9-9677-4E47-9643-C08173630614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1F23DDB-DF02-BEB8-426A-6E42AD13C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68" y="1792454"/>
            <a:ext cx="6897063" cy="441069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94FC214-1ADE-2750-FA88-80FC09AD5A24}"/>
              </a:ext>
            </a:extLst>
          </p:cNvPr>
          <p:cNvSpPr txBox="1"/>
          <p:nvPr/>
        </p:nvSpPr>
        <p:spPr>
          <a:xfrm>
            <a:off x="1123468" y="6352934"/>
            <a:ext cx="6272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Rekenen is een verplicht vak als er geen wiskunde wordt gekozen.</a:t>
            </a:r>
          </a:p>
        </p:txBody>
      </p:sp>
    </p:spTree>
    <p:extLst>
      <p:ext uri="{BB962C8B-B14F-4D97-AF65-F5344CB8AC3E}">
        <p14:creationId xmlns:p14="http://schemas.microsoft.com/office/powerpoint/2010/main" val="31293521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BEDRIJFID" val="36"/>
  <p:tag name="BEDRIJF" val="Mariëndael Heijenoordseweg"/>
  <p:tag name="AUTEUR1EMAIL" val="m.faaij@mariendael.nl"/>
  <p:tag name="AUTEUR1FUNCTIE" val="Teamleider"/>
  <p:tag name="TAAL" val="Nederlands"/>
  <p:tag name="PLAATS" val="Arnhem"/>
  <p:tag name="TITELAUTEURS" val="0"/>
  <p:tag name="AUTEUR1" val="Mark Faaij"/>
  <p:tag name="DATUMTEKST" val="11-3-2013"/>
  <p:tag name="VIEWOFFICEVERSIE" val="2012.1.6.12160"/>
  <p:tag name="TITEL" val="Voorlichting vmbo-tl bovenbouw"/>
  <p:tag name="DATUM" val="41344,47396657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TEKST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RESREGEL" val="Voetteks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TEKS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iteldia breed"/>
  <p:tag name="DISABLEKLEURENPALET" val="1"/>
  <p:tag name="CHANGESUBTITLE" val="Subtitle"/>
  <p:tag name="CHANGETITLE" val="Title"/>
  <p:tag name="ONTWERPVERSIEDATUM" val="41289,652638888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87,5905532836914"/>
  <p:tag name="ITEMTOP" val="82,7716522216797"/>
  <p:tag name="ITEMBREEDTE" val="544,251976013184"/>
  <p:tag name="ITEMHOOGTE" val="102,0472412109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87,5905532836914"/>
  <p:tag name="ITEMTOP" val="191,905517578125"/>
  <p:tag name="ITEMBREEDTE" val="544,251976013184"/>
  <p:tag name="ITEMHOOGTE" val="68,0314941406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iteldia smal"/>
  <p:tag name="DISABLEKLEURENPALET" val="1"/>
  <p:tag name="CHANGESUBTITLE" val="Subtitle"/>
  <p:tag name="CHANGETITLE" val="Title"/>
  <p:tag name="ONTWERPVERSIEDATUM" val="41289,6526388889"/>
  <p:tag name="VIEWOFFICEVERSIE" val="2012.1.6.121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87,5813369750977"/>
  <p:tag name="ITEMTOP" val="82,2047271728516"/>
  <p:tag name="ITEMBREEDTE" val="238,110221862793"/>
  <p:tag name="ITEMHOOGTE" val="250,16441345214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Auteurs"/>
  <p:tag name="NAAM" val="Diamodellen:Variant:Titeldia smal:0"/>
  <p:tag name="ITEMLINKS" val="387,399993896484"/>
  <p:tag name="ITEMTOP" val="236,125045776367"/>
  <p:tag name="ITEMBREEDTE" val="238,000030517578"/>
  <p:tag name="ITEMHOOGTE" val="34,60462951660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laatsEnDatum"/>
  <p:tag name="DATUMFORMAAT" val="d mmmm yyyy"/>
  <p:tag name="NAAM" val="Diamodellen:Variant:Titeldia smal:1"/>
  <p:tag name="ITEMLINKS" val="387,399993896484"/>
  <p:tag name="ITEMTOP" val="260,125030517578"/>
  <p:tag name="ITEMBREEDTE" val="238,000030517578"/>
  <p:tag name="ITEMHOOGTE" val="20,937561035156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RESREGEL" val="Voettekst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  <p:tag name="NAAM" val="Diamodellen:Variant:Tekstdia:0"/>
  <p:tag name="ITEMLINKS" val="72"/>
  <p:tag name="ITEMTOP" val="508,399993896484"/>
  <p:tag name="ITEMBREEDTE" val="578,599975585938"/>
  <p:tag name="ITEMHOOGTE" val="15,025299072265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  <p:tag name="NAAM" val="Diamodellen:Variant:Tekstdia:0"/>
  <p:tag name="ITEMLINKS" val="72"/>
  <p:tag name="ITEMTOP" val="508,399993896484"/>
  <p:tag name="ITEMBREEDTE" val="578,599975585938"/>
  <p:tag name="ITEMHOOGTE" val="15,025299072265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  <p:tag name="NAAM" val="Diamodellen:Variant:Tekstdia:0"/>
  <p:tag name="ITEMLINKS" val="72"/>
  <p:tag name="ITEMTOP" val="508,399993896484"/>
  <p:tag name="ITEMBREEDTE" val="578,599975585938"/>
  <p:tag name="ITEMHOOGTE" val="15,025299072265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  <p:tag name="NAAM" val="Diamodellen:Variant:Tekstdia:0"/>
  <p:tag name="ITEMLINKS" val="72"/>
  <p:tag name="ITEMTOP" val="508,399993896484"/>
  <p:tag name="ITEMBREEDTE" val="578,599975585938"/>
  <p:tag name="ITEMHOOGTE" val="15,025299072265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iteldia breed"/>
  <p:tag name="DISABLEKLEURENPALET" val="1"/>
  <p:tag name="CHANGESUBTITLE" val="Subtitle"/>
  <p:tag name="CHANGETITLE" val="Title"/>
  <p:tag name="ONTWERPVERSIEDATUM" val="41289,6526388889"/>
  <p:tag name="VIEWOFFICEVERSIE" val="2012.1.6.121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87,5905532836914"/>
  <p:tag name="ITEMTOP" val="82,7716522216797"/>
  <p:tag name="ITEMBREEDTE" val="544,251976013184"/>
  <p:tag name="ITEMHOOGTE" val="102,04724121093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  <p:tag name="NAAM" val="Diamodellen:Variant:Tekstdia:0"/>
  <p:tag name="ITEMLINKS" val="72"/>
  <p:tag name="ITEMTOP" val="508,399993896484"/>
  <p:tag name="ITEMBREEDTE" val="578,599975585938"/>
  <p:tag name="ITEMHOOGTE" val="15,025299072265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  <p:tag name="NAAM" val="Diamodellen:Variant:Tekstdia:0"/>
  <p:tag name="ITEMLINKS" val="72"/>
  <p:tag name="ITEMTOP" val="508,399993896484"/>
  <p:tag name="ITEMBREEDTE" val="578,599975585938"/>
  <p:tag name="ITEMHOOGTE" val="15,025299072265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  <p:tag name="NAAM" val="Diamodellen:Variant:Tekstdia:0"/>
  <p:tag name="ITEMLINKS" val="72"/>
  <p:tag name="ITEMTOP" val="508,399993896484"/>
  <p:tag name="ITEMBREEDTE" val="578,599975585938"/>
  <p:tag name="ITEMHOOGTE" val="15,025299072265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  <p:tag name="NAAM" val="Diamodellen:Variant:Tekstdia:0"/>
  <p:tag name="ITEMLINKS" val="72"/>
  <p:tag name="ITEMTOP" val="508,399993896484"/>
  <p:tag name="ITEMBREEDTE" val="578,599975585938"/>
  <p:tag name="ITEMHOOGTE" val="15,025299072265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  <p:tag name="NAAM" val="Diamodellen:Variant:Tekstdia:0"/>
  <p:tag name="ITEMLINKS" val="72"/>
  <p:tag name="ITEMTOP" val="508,399993896484"/>
  <p:tag name="ITEMBREEDTE" val="578,599975585938"/>
  <p:tag name="ITEMHOOGTE" val="15,02529907226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  <p:tag name="NAAM" val="Diamodellen:Variant:Tekstdia:0"/>
  <p:tag name="ITEMLINKS" val="72"/>
  <p:tag name="ITEMTOP" val="508,399993896484"/>
  <p:tag name="ITEMBREEDTE" val="578,599975585938"/>
  <p:tag name="ITEMHOOGTE" val="15,025299072265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Diamodellen"/>
  <p:tag name="VARIANT" val="Tekstdia"/>
  <p:tag name="KLEUROBJECTEN" val="Title"/>
  <p:tag name="ONTWERPVERSIEDATUM" val="41289,6526388889"/>
  <p:tag name="VIEWOFFICEVERSIE" val="2012.1.6.1216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5,3543319702148"/>
  <p:tag name="ITEMTOP" val="137,763778686523"/>
  <p:tag name="ITEMBREEDTE" val="611,999977111816"/>
  <p:tag name="ITEMHOOGTE" val="346,110244750977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51,6982688903809"/>
  <p:tag name="ITEMTOP" val="53,858268737793"/>
  <p:tag name="ITEMBREEDTE" val="614,90604019165"/>
  <p:tag name="ITEMHOOGTE" val="68,0314941406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48,1543312072754"/>
  <p:tag name="ITEMTOP" val="507,685028076172"/>
  <p:tag name="ITEMBREEDTE" val="28,0321235656738"/>
  <p:tag name="ITEMHOOGTE" val="14,173248291015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  <p:tag name="NAAM" val="Diamodellen:Variant:Tekstdia:0"/>
  <p:tag name="ITEMLINKS" val="72"/>
  <p:tag name="ITEMTOP" val="508,399993896484"/>
  <p:tag name="ITEMBREEDTE" val="578,599975585938"/>
  <p:tag name="ITEMHOOGTE" val="15,025299072265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LEURACHTERGROND" val="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290C35BE6DF4A94B86D354A8103CA" ma:contentTypeVersion="11" ma:contentTypeDescription="Een nieuw document maken." ma:contentTypeScope="" ma:versionID="a831a1b381c1995096985b9c1c945c4a">
  <xsd:schema xmlns:xsd="http://www.w3.org/2001/XMLSchema" xmlns:xs="http://www.w3.org/2001/XMLSchema" xmlns:p="http://schemas.microsoft.com/office/2006/metadata/properties" xmlns:ns2="99ed3b39-142f-4bdc-a620-0a2a9995b1df" xmlns:ns3="03ba30b0-b83b-4bc3-b58e-5daf3a5e47d9" targetNamespace="http://schemas.microsoft.com/office/2006/metadata/properties" ma:root="true" ma:fieldsID="5318f77fa3003aaade692a4ebd76d3e9" ns2:_="" ns3:_="">
    <xsd:import namespace="99ed3b39-142f-4bdc-a620-0a2a9995b1df"/>
    <xsd:import namespace="03ba30b0-b83b-4bc3-b58e-5daf3a5e47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d3b39-142f-4bdc-a620-0a2a9995b1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a30b0-b83b-4bc3-b58e-5daf3a5e47d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5C9B53-DD30-4AB4-BD7E-A65F8117D6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8A9F56-A48F-49F7-ABE6-C60EC59290DC}">
  <ds:schemaRefs>
    <ds:schemaRef ds:uri="99ed3b39-142f-4bdc-a620-0a2a9995b1d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00E40C1-B532-416D-8804-F3B839733B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ed3b39-142f-4bdc-a620-0a2a9995b1df"/>
    <ds:schemaRef ds:uri="03ba30b0-b83b-4bc3-b58e-5daf3a5e47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648</Words>
  <Application>Microsoft Office PowerPoint</Application>
  <PresentationFormat>Diavoorstelling (4:3)</PresentationFormat>
  <Paragraphs>160</Paragraphs>
  <Slides>22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22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Kantoorthema</vt:lpstr>
      <vt:lpstr>1_Kantoorthema</vt:lpstr>
      <vt:lpstr>Voorlichting vmbo-tl bovenbouw</vt:lpstr>
      <vt:lpstr>Voorlichting vmbo-tl bovenbouw</vt:lpstr>
      <vt:lpstr>Het vmbo</vt:lpstr>
      <vt:lpstr>Theoretische leerweg (tl)</vt:lpstr>
      <vt:lpstr>Overstap OB  BB</vt:lpstr>
      <vt:lpstr>Profielen</vt:lpstr>
      <vt:lpstr>Opbouw van de profielen</vt:lpstr>
      <vt:lpstr>Profiel techniek</vt:lpstr>
      <vt:lpstr>Profiel zorg &amp; welzijn</vt:lpstr>
      <vt:lpstr>Profiel economie</vt:lpstr>
      <vt:lpstr>Totaaloverzicht profielen</vt:lpstr>
      <vt:lpstr>Gespreid examen</vt:lpstr>
      <vt:lpstr>Opmerkingen</vt:lpstr>
      <vt:lpstr>Verder </vt:lpstr>
      <vt:lpstr>Bij twijfel…</vt:lpstr>
      <vt:lpstr>Examens</vt:lpstr>
      <vt:lpstr>Schoolexamen</vt:lpstr>
      <vt:lpstr>Voorbeeld van een PTA</vt:lpstr>
      <vt:lpstr>Voorbeeld van een studiewijzer</vt:lpstr>
      <vt:lpstr>Centraal examen</vt:lpstr>
      <vt:lpstr>Hoera, een diploma! En wat nu?</vt:lpstr>
      <vt:lpstr>Vragen?</vt:lpstr>
    </vt:vector>
  </TitlesOfParts>
  <Company>Onderwijsspecialisten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 vmbo-tl bovenbouw</dc:title>
  <dc:creator>Hennie Hengelaar</dc:creator>
  <cp:lastModifiedBy>Bolderen-Rikken, José van</cp:lastModifiedBy>
  <cp:revision>11</cp:revision>
  <cp:lastPrinted>2015-02-10T15:40:19Z</cp:lastPrinted>
  <dcterms:created xsi:type="dcterms:W3CDTF">2013-02-22T08:18:05Z</dcterms:created>
  <dcterms:modified xsi:type="dcterms:W3CDTF">2024-02-26T09:11:41Z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0x010100684290C35BE6DF4A94B86D354A8103CA</vt:lpwstr>
  </property>
</Properties>
</file>