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91" r:id="rId6"/>
    <p:sldId id="262" r:id="rId7"/>
    <p:sldId id="257" r:id="rId8"/>
    <p:sldId id="283" r:id="rId9"/>
    <p:sldId id="264" r:id="rId10"/>
    <p:sldId id="279" r:id="rId11"/>
    <p:sldId id="286" r:id="rId12"/>
    <p:sldId id="287" r:id="rId13"/>
    <p:sldId id="284" r:id="rId14"/>
    <p:sldId id="281" r:id="rId15"/>
    <p:sldId id="285" r:id="rId16"/>
    <p:sldId id="289" r:id="rId17"/>
    <p:sldId id="290" r:id="rId18"/>
    <p:sldId id="288" r:id="rId19"/>
    <p:sldId id="275" r:id="rId20"/>
  </p:sldIdLst>
  <p:sldSz cx="9144000" cy="6858000" type="screen4x3"/>
  <p:notesSz cx="6858000" cy="9926638"/>
  <p:custDataLst>
    <p:tags r:id="rId23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aij, Mark" initials="MF" lastIdx="0" clrIdx="0">
    <p:extLst>
      <p:ext uri="{19B8F6BF-5375-455C-9EA6-DF929625EA0E}">
        <p15:presenceInfo xmlns:p15="http://schemas.microsoft.com/office/powerpoint/2012/main" userId="Faaij, Mar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B1DF"/>
    <a:srgbClr val="2886A3"/>
    <a:srgbClr val="FFFFFF"/>
    <a:srgbClr val="BAA879"/>
    <a:srgbClr val="B0A0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C53627-ED52-4F91-847B-11DFA9A38361}" v="25" dt="2024-02-19T15:48:53.4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2" autoAdjust="0"/>
    <p:restoredTop sz="94660"/>
  </p:normalViewPr>
  <p:slideViewPr>
    <p:cSldViewPr>
      <p:cViewPr varScale="1">
        <p:scale>
          <a:sx n="79" d="100"/>
          <a:sy n="79" d="100"/>
        </p:scale>
        <p:origin x="145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874" y="-84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gs" Target="tags/tag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EDEDA-8E36-4DFB-8E4D-D1D6DB4D9F0E}" type="datetimeFigureOut">
              <a:rPr lang="nl-NL" smtClean="0"/>
              <a:t>26-2-2024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4" y="9428584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1A290-BA50-4A20-9420-36625EF70D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3891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67E3D-53D2-40D8-B702-9292685B6CC8}" type="datetimeFigureOut">
              <a:rPr lang="nl-NL" smtClean="0"/>
              <a:t>26-2-2024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1" y="4715154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4" y="9428584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F4A8-050B-42C0-A480-AB8DEF94A5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8117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1F4A8-050B-42C0-A480-AB8DEF94A52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51954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1F4A8-050B-42C0-A480-AB8DEF94A52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80344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1F4A8-050B-42C0-A480-AB8DEF94A52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71758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1F4A8-050B-42C0-A480-AB8DEF94A52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43868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1F4A8-050B-42C0-A480-AB8DEF94A527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6849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1F4A8-050B-42C0-A480-AB8DEF94A52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2550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1F4A8-050B-42C0-A480-AB8DEF94A52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8761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1F4A8-050B-42C0-A480-AB8DEF94A52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0024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1F4A8-050B-42C0-A480-AB8DEF94A52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0596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1F4A8-050B-42C0-A480-AB8DEF94A52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7091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1F4A8-050B-42C0-A480-AB8DEF94A52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06154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1F4A8-050B-42C0-A480-AB8DEF94A52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79460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1F4A8-050B-42C0-A480-AB8DEF94A52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9856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-Titeldia br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1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6000" h="3909600">
                <a:moveTo>
                  <a:pt x="402024" y="0"/>
                </a:moveTo>
                <a:lnTo>
                  <a:pt x="7373976" y="0"/>
                </a:lnTo>
                <a:cubicBezTo>
                  <a:pt x="7596008" y="0"/>
                  <a:pt x="7776000" y="179992"/>
                  <a:pt x="7776000" y="402024"/>
                </a:cubicBezTo>
                <a:lnTo>
                  <a:pt x="7776000" y="3507576"/>
                </a:lnTo>
                <a:cubicBezTo>
                  <a:pt x="7776000" y="3729608"/>
                  <a:pt x="7596008" y="3909600"/>
                  <a:pt x="7373976" y="3909600"/>
                </a:cubicBezTo>
                <a:lnTo>
                  <a:pt x="648072" y="3909600"/>
                </a:lnTo>
                <a:lnTo>
                  <a:pt x="402024" y="3909600"/>
                </a:lnTo>
                <a:lnTo>
                  <a:pt x="0" y="3909600"/>
                </a:lnTo>
                <a:lnTo>
                  <a:pt x="0" y="3507576"/>
                </a:lnTo>
                <a:lnTo>
                  <a:pt x="0" y="3240360"/>
                </a:lnTo>
                <a:lnTo>
                  <a:pt x="0" y="402024"/>
                </a:lnTo>
                <a:cubicBezTo>
                  <a:pt x="0" y="179992"/>
                  <a:pt x="179992" y="0"/>
                  <a:pt x="402024" y="0"/>
                </a:cubicBezTo>
                <a:close/>
              </a:path>
            </a:pathLst>
          </a:custGeom>
          <a:solidFill>
            <a:srgbClr val="E00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2400" y="1051200"/>
            <a:ext cx="6912000" cy="129600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12400" y="2437200"/>
            <a:ext cx="6912000" cy="864000"/>
          </a:xfrm>
        </p:spPr>
        <p:txBody>
          <a:bodyPr lIns="0" tIns="0" rIns="0" bIns="0"/>
          <a:lstStyle>
            <a:lvl1pPr marL="0" indent="0" algn="l">
              <a:lnSpc>
                <a:spcPct val="1090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nl-NL" dirty="0"/>
          </a:p>
        </p:txBody>
      </p:sp>
      <p:sp>
        <p:nvSpPr>
          <p:cNvPr id="6" name="Rechthoek 5"/>
          <p:cNvSpPr/>
          <p:nvPr userDrawn="1"/>
        </p:nvSpPr>
        <p:spPr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41728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- Titeldia smal">
    <p:bg>
      <p:bgPr>
        <a:solidFill>
          <a:schemeClr val="bg1"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geronde rechthoek 3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5040" h="3909600">
                <a:moveTo>
                  <a:pt x="399803" y="0"/>
                </a:moveTo>
                <a:lnTo>
                  <a:pt x="3488197" y="0"/>
                </a:lnTo>
                <a:cubicBezTo>
                  <a:pt x="3707411" y="0"/>
                  <a:pt x="3885418" y="177245"/>
                  <a:pt x="3887520" y="396871"/>
                </a:cubicBezTo>
                <a:cubicBezTo>
                  <a:pt x="3889622" y="177245"/>
                  <a:pt x="4067630" y="0"/>
                  <a:pt x="4286843" y="0"/>
                </a:cubicBezTo>
                <a:lnTo>
                  <a:pt x="7375237" y="0"/>
                </a:lnTo>
                <a:cubicBezTo>
                  <a:pt x="7596042" y="0"/>
                  <a:pt x="7775040" y="179827"/>
                  <a:pt x="7775040" y="401654"/>
                </a:cubicBezTo>
                <a:lnTo>
                  <a:pt x="7775040" y="3507946"/>
                </a:lnTo>
                <a:cubicBezTo>
                  <a:pt x="7775040" y="3729773"/>
                  <a:pt x="7596042" y="3909600"/>
                  <a:pt x="7375237" y="3909600"/>
                </a:cubicBezTo>
                <a:lnTo>
                  <a:pt x="4532126" y="3909600"/>
                </a:lnTo>
                <a:lnTo>
                  <a:pt x="4286843" y="3909600"/>
                </a:lnTo>
                <a:lnTo>
                  <a:pt x="3887040" y="3909600"/>
                </a:lnTo>
                <a:lnTo>
                  <a:pt x="3887040" y="3517513"/>
                </a:lnTo>
                <a:cubicBezTo>
                  <a:pt x="3882819" y="3734931"/>
                  <a:pt x="3705812" y="3909600"/>
                  <a:pt x="3488197" y="3909600"/>
                </a:cubicBezTo>
                <a:lnTo>
                  <a:pt x="645085" y="3909600"/>
                </a:lnTo>
                <a:lnTo>
                  <a:pt x="399803" y="3909600"/>
                </a:lnTo>
                <a:lnTo>
                  <a:pt x="0" y="3909600"/>
                </a:lnTo>
                <a:lnTo>
                  <a:pt x="0" y="3507946"/>
                </a:lnTo>
                <a:lnTo>
                  <a:pt x="0" y="3240360"/>
                </a:lnTo>
                <a:lnTo>
                  <a:pt x="0" y="401654"/>
                </a:lnTo>
                <a:cubicBezTo>
                  <a:pt x="0" y="179827"/>
                  <a:pt x="178998" y="0"/>
                  <a:pt x="399803" y="0"/>
                </a:cubicBezTo>
                <a:close/>
              </a:path>
            </a:pathLst>
          </a:custGeom>
          <a:solidFill>
            <a:srgbClr val="E00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tel 1"/>
          <p:cNvSpPr>
            <a:spLocks noGrp="1"/>
          </p:cNvSpPr>
          <p:nvPr>
            <p:ph type="ctrTitle"/>
          </p:nvPr>
        </p:nvSpPr>
        <p:spPr>
          <a:xfrm>
            <a:off x="1112283" y="1044000"/>
            <a:ext cx="3024000" cy="3177088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15" name="Ondertitel 2"/>
          <p:cNvSpPr>
            <a:spLocks noGrp="1"/>
          </p:cNvSpPr>
          <p:nvPr>
            <p:ph type="subTitle" idx="1"/>
          </p:nvPr>
        </p:nvSpPr>
        <p:spPr>
          <a:xfrm>
            <a:off x="5004000" y="1080000"/>
            <a:ext cx="3024384" cy="1700928"/>
          </a:xfrm>
        </p:spPr>
        <p:txBody>
          <a:bodyPr lIns="0" tIns="0" rIns="0" bIns="0"/>
          <a:lstStyle>
            <a:lvl1pPr marL="0" indent="0" algn="l">
              <a:lnSpc>
                <a:spcPct val="1090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2" name="Rechthoek 1"/>
          <p:cNvSpPr/>
          <p:nvPr userDrawn="1"/>
        </p:nvSpPr>
        <p:spPr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4987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- 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576000" y="1749600"/>
            <a:ext cx="7772400" cy="43956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2589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- Tekst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576000" y="1749600"/>
            <a:ext cx="5144400" cy="43956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4"/>
          </p:nvPr>
        </p:nvSpPr>
        <p:spPr>
          <a:xfrm>
            <a:off x="5859344" y="1842128"/>
            <a:ext cx="2592000" cy="4325576"/>
          </a:xfrm>
        </p:spPr>
        <p:txBody>
          <a:bodyPr/>
          <a:lstStyle/>
          <a:p>
            <a:endParaRPr lang="nl-NL"/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9198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-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687600" y="1844824"/>
            <a:ext cx="7772400" cy="4325576"/>
          </a:xfrm>
        </p:spPr>
        <p:txBody>
          <a:bodyPr/>
          <a:lstStyle/>
          <a:p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1877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- Pauze/slot dia s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fgeronde rechthoek 3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909600"/>
          </a:xfrm>
          <a:custGeom>
            <a:avLst/>
            <a:gdLst/>
            <a:ahLst/>
            <a:cxnLst/>
            <a:rect l="l" t="t" r="r" b="b"/>
            <a:pathLst>
              <a:path w="7775040" h="3909600">
                <a:moveTo>
                  <a:pt x="399803" y="0"/>
                </a:moveTo>
                <a:lnTo>
                  <a:pt x="3488197" y="0"/>
                </a:lnTo>
                <a:cubicBezTo>
                  <a:pt x="3707411" y="0"/>
                  <a:pt x="3885418" y="177245"/>
                  <a:pt x="3887520" y="396871"/>
                </a:cubicBezTo>
                <a:cubicBezTo>
                  <a:pt x="3889622" y="177245"/>
                  <a:pt x="4067630" y="0"/>
                  <a:pt x="4286843" y="0"/>
                </a:cubicBezTo>
                <a:lnTo>
                  <a:pt x="7375237" y="0"/>
                </a:lnTo>
                <a:cubicBezTo>
                  <a:pt x="7596042" y="0"/>
                  <a:pt x="7775040" y="179827"/>
                  <a:pt x="7775040" y="401654"/>
                </a:cubicBezTo>
                <a:lnTo>
                  <a:pt x="7775040" y="3507946"/>
                </a:lnTo>
                <a:cubicBezTo>
                  <a:pt x="7775040" y="3729773"/>
                  <a:pt x="7596042" y="3909600"/>
                  <a:pt x="7375237" y="3909600"/>
                </a:cubicBezTo>
                <a:lnTo>
                  <a:pt x="4532126" y="3909600"/>
                </a:lnTo>
                <a:lnTo>
                  <a:pt x="4286843" y="3909600"/>
                </a:lnTo>
                <a:lnTo>
                  <a:pt x="3887040" y="3909600"/>
                </a:lnTo>
                <a:lnTo>
                  <a:pt x="3887040" y="3517513"/>
                </a:lnTo>
                <a:cubicBezTo>
                  <a:pt x="3882819" y="3734931"/>
                  <a:pt x="3705812" y="3909600"/>
                  <a:pt x="3488197" y="3909600"/>
                </a:cubicBezTo>
                <a:lnTo>
                  <a:pt x="645085" y="3909600"/>
                </a:lnTo>
                <a:lnTo>
                  <a:pt x="399803" y="3909600"/>
                </a:lnTo>
                <a:lnTo>
                  <a:pt x="0" y="3909600"/>
                </a:lnTo>
                <a:lnTo>
                  <a:pt x="0" y="3507946"/>
                </a:lnTo>
                <a:lnTo>
                  <a:pt x="0" y="3240360"/>
                </a:lnTo>
                <a:lnTo>
                  <a:pt x="0" y="401654"/>
                </a:lnTo>
                <a:cubicBezTo>
                  <a:pt x="0" y="179827"/>
                  <a:pt x="178998" y="0"/>
                  <a:pt x="399803" y="0"/>
                </a:cubicBezTo>
                <a:close/>
              </a:path>
            </a:pathLst>
          </a:custGeom>
          <a:solidFill>
            <a:srgbClr val="E00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itel 1"/>
          <p:cNvSpPr>
            <a:spLocks noGrp="1"/>
          </p:cNvSpPr>
          <p:nvPr>
            <p:ph type="ctrTitle"/>
          </p:nvPr>
        </p:nvSpPr>
        <p:spPr>
          <a:xfrm>
            <a:off x="1116000" y="1044000"/>
            <a:ext cx="3024000" cy="3177088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8" name="Ondertitel 2"/>
          <p:cNvSpPr>
            <a:spLocks noGrp="1"/>
          </p:cNvSpPr>
          <p:nvPr>
            <p:ph type="subTitle" idx="1"/>
          </p:nvPr>
        </p:nvSpPr>
        <p:spPr>
          <a:xfrm>
            <a:off x="5004000" y="1080000"/>
            <a:ext cx="3024384" cy="3132000"/>
          </a:xfrm>
        </p:spPr>
        <p:txBody>
          <a:bodyPr lIns="0" tIns="0" rIns="0" bIns="0"/>
          <a:lstStyle>
            <a:lvl1pPr marL="0" indent="0" algn="l">
              <a:lnSpc>
                <a:spcPct val="1090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6" name="Rechthoek 5"/>
          <p:cNvSpPr/>
          <p:nvPr userDrawn="1"/>
        </p:nvSpPr>
        <p:spPr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083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- Pauze/slot dia br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1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909600"/>
          </a:xfrm>
          <a:custGeom>
            <a:avLst/>
            <a:gdLst/>
            <a:ahLst/>
            <a:cxnLst/>
            <a:rect l="l" t="t" r="r" b="b"/>
            <a:pathLst>
              <a:path w="7776000" h="3909600">
                <a:moveTo>
                  <a:pt x="402024" y="0"/>
                </a:moveTo>
                <a:lnTo>
                  <a:pt x="7373976" y="0"/>
                </a:lnTo>
                <a:cubicBezTo>
                  <a:pt x="7596008" y="0"/>
                  <a:pt x="7776000" y="179992"/>
                  <a:pt x="7776000" y="402024"/>
                </a:cubicBezTo>
                <a:lnTo>
                  <a:pt x="7776000" y="3507576"/>
                </a:lnTo>
                <a:cubicBezTo>
                  <a:pt x="7776000" y="3729608"/>
                  <a:pt x="7596008" y="3909600"/>
                  <a:pt x="7373976" y="3909600"/>
                </a:cubicBezTo>
                <a:lnTo>
                  <a:pt x="648072" y="3909600"/>
                </a:lnTo>
                <a:lnTo>
                  <a:pt x="402024" y="3909600"/>
                </a:lnTo>
                <a:lnTo>
                  <a:pt x="0" y="3909600"/>
                </a:lnTo>
                <a:lnTo>
                  <a:pt x="0" y="3507576"/>
                </a:lnTo>
                <a:lnTo>
                  <a:pt x="0" y="3240360"/>
                </a:lnTo>
                <a:lnTo>
                  <a:pt x="0" y="402024"/>
                </a:lnTo>
                <a:cubicBezTo>
                  <a:pt x="0" y="179992"/>
                  <a:pt x="179992" y="0"/>
                  <a:pt x="402024" y="0"/>
                </a:cubicBezTo>
                <a:close/>
              </a:path>
            </a:pathLst>
          </a:custGeom>
          <a:solidFill>
            <a:srgbClr val="E00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2400" y="1051200"/>
            <a:ext cx="6912000" cy="129600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/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1112400" y="2437200"/>
            <a:ext cx="6912000" cy="864000"/>
          </a:xfrm>
        </p:spPr>
        <p:txBody>
          <a:bodyPr lIns="0" tIns="0" rIns="0" bIns="0"/>
          <a:lstStyle>
            <a:lvl1pPr marL="0" indent="0" algn="l">
              <a:lnSpc>
                <a:spcPct val="1090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5" name="Rechthoek 4"/>
          <p:cNvSpPr/>
          <p:nvPr userDrawn="1"/>
        </p:nvSpPr>
        <p:spPr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8146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4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Relationship Id="rId14" Type="http://schemas.openxmlformats.org/officeDocument/2006/relationships/tags" Target="../tags/tag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  <p:custDataLst>
              <p:tags r:id="rId9"/>
            </p:custDataLst>
          </p:nvPr>
        </p:nvSpPr>
        <p:spPr>
          <a:xfrm>
            <a:off x="579600" y="1749600"/>
            <a:ext cx="7772400" cy="43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8" name="Text Box 2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5419" y="247614"/>
            <a:ext cx="7197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defTabSz="608013">
              <a:spcBef>
                <a:spcPct val="50000"/>
              </a:spcBef>
            </a:pPr>
            <a:r>
              <a:rPr lang="nl-NL" sz="900" b="1">
                <a:solidFill>
                  <a:srgbClr val="BAA879"/>
                </a:solidFill>
              </a:rPr>
              <a:t>Mariëndael</a:t>
            </a:r>
            <a:endParaRPr lang="nl-NL" sz="900" b="1" dirty="0">
              <a:solidFill>
                <a:srgbClr val="BAA879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  <p:custDataLst>
              <p:tags r:id="rId11"/>
            </p:custDataLst>
          </p:nvPr>
        </p:nvSpPr>
        <p:spPr>
          <a:xfrm>
            <a:off x="986400" y="6446232"/>
            <a:ext cx="73476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BAA879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Arbeid/vmbo (bb/kb) bovenbouw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"/>
            <p:custDataLst>
              <p:tags r:id="rId12"/>
            </p:custDataLst>
          </p:nvPr>
        </p:nvSpPr>
        <p:spPr>
          <a:xfrm>
            <a:off x="611560" y="6447600"/>
            <a:ext cx="356008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nl-NL" sz="900" smtClean="0">
                <a:solidFill>
                  <a:srgbClr val="BAA879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Tijdelijke aanduiding voor titel 6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56568" y="684000"/>
            <a:ext cx="7809307" cy="864000"/>
          </a:xfrm>
          <a:custGeom>
            <a:avLst/>
            <a:gdLst>
              <a:gd name="connsiteX0" fmla="*/ 0 w 7776000"/>
              <a:gd name="connsiteY0" fmla="*/ 147003 h 882000"/>
              <a:gd name="connsiteX1" fmla="*/ 147003 w 7776000"/>
              <a:gd name="connsiteY1" fmla="*/ 0 h 882000"/>
              <a:gd name="connsiteX2" fmla="*/ 7628997 w 7776000"/>
              <a:gd name="connsiteY2" fmla="*/ 0 h 882000"/>
              <a:gd name="connsiteX3" fmla="*/ 7776000 w 7776000"/>
              <a:gd name="connsiteY3" fmla="*/ 147003 h 882000"/>
              <a:gd name="connsiteX4" fmla="*/ 7776000 w 7776000"/>
              <a:gd name="connsiteY4" fmla="*/ 734997 h 882000"/>
              <a:gd name="connsiteX5" fmla="*/ 7628997 w 7776000"/>
              <a:gd name="connsiteY5" fmla="*/ 882000 h 882000"/>
              <a:gd name="connsiteX6" fmla="*/ 147003 w 7776000"/>
              <a:gd name="connsiteY6" fmla="*/ 882000 h 882000"/>
              <a:gd name="connsiteX7" fmla="*/ 0 w 7776000"/>
              <a:gd name="connsiteY7" fmla="*/ 734997 h 882000"/>
              <a:gd name="connsiteX8" fmla="*/ 0 w 7776000"/>
              <a:gd name="connsiteY8" fmla="*/ 147003 h 882000"/>
              <a:gd name="connsiteX0" fmla="*/ 0 w 7776000"/>
              <a:gd name="connsiteY0" fmla="*/ 147003 h 902077"/>
              <a:gd name="connsiteX1" fmla="*/ 147003 w 7776000"/>
              <a:gd name="connsiteY1" fmla="*/ 0 h 902077"/>
              <a:gd name="connsiteX2" fmla="*/ 7628997 w 7776000"/>
              <a:gd name="connsiteY2" fmla="*/ 0 h 902077"/>
              <a:gd name="connsiteX3" fmla="*/ 7776000 w 7776000"/>
              <a:gd name="connsiteY3" fmla="*/ 147003 h 902077"/>
              <a:gd name="connsiteX4" fmla="*/ 7776000 w 7776000"/>
              <a:gd name="connsiteY4" fmla="*/ 734997 h 902077"/>
              <a:gd name="connsiteX5" fmla="*/ 7628997 w 7776000"/>
              <a:gd name="connsiteY5" fmla="*/ 882000 h 902077"/>
              <a:gd name="connsiteX6" fmla="*/ 147003 w 7776000"/>
              <a:gd name="connsiteY6" fmla="*/ 882000 h 902077"/>
              <a:gd name="connsiteX7" fmla="*/ 0 w 7776000"/>
              <a:gd name="connsiteY7" fmla="*/ 858822 h 902077"/>
              <a:gd name="connsiteX8" fmla="*/ 0 w 7776000"/>
              <a:gd name="connsiteY8" fmla="*/ 147003 h 902077"/>
              <a:gd name="connsiteX0" fmla="*/ 34795 w 7810795"/>
              <a:gd name="connsiteY0" fmla="*/ 147003 h 902973"/>
              <a:gd name="connsiteX1" fmla="*/ 181798 w 7810795"/>
              <a:gd name="connsiteY1" fmla="*/ 0 h 902973"/>
              <a:gd name="connsiteX2" fmla="*/ 7663792 w 7810795"/>
              <a:gd name="connsiteY2" fmla="*/ 0 h 902973"/>
              <a:gd name="connsiteX3" fmla="*/ 7810795 w 7810795"/>
              <a:gd name="connsiteY3" fmla="*/ 147003 h 902973"/>
              <a:gd name="connsiteX4" fmla="*/ 7810795 w 7810795"/>
              <a:gd name="connsiteY4" fmla="*/ 734997 h 902973"/>
              <a:gd name="connsiteX5" fmla="*/ 7663792 w 7810795"/>
              <a:gd name="connsiteY5" fmla="*/ 882000 h 902973"/>
              <a:gd name="connsiteX6" fmla="*/ 36542 w 7810795"/>
              <a:gd name="connsiteY6" fmla="*/ 884381 h 902973"/>
              <a:gd name="connsiteX7" fmla="*/ 34795 w 7810795"/>
              <a:gd name="connsiteY7" fmla="*/ 858822 h 902973"/>
              <a:gd name="connsiteX8" fmla="*/ 34795 w 7810795"/>
              <a:gd name="connsiteY8" fmla="*/ 147003 h 902973"/>
              <a:gd name="connsiteX0" fmla="*/ 34795 w 7810795"/>
              <a:gd name="connsiteY0" fmla="*/ 147003 h 914032"/>
              <a:gd name="connsiteX1" fmla="*/ 181798 w 7810795"/>
              <a:gd name="connsiteY1" fmla="*/ 0 h 914032"/>
              <a:gd name="connsiteX2" fmla="*/ 7663792 w 7810795"/>
              <a:gd name="connsiteY2" fmla="*/ 0 h 914032"/>
              <a:gd name="connsiteX3" fmla="*/ 7810795 w 7810795"/>
              <a:gd name="connsiteY3" fmla="*/ 147003 h 914032"/>
              <a:gd name="connsiteX4" fmla="*/ 7810795 w 7810795"/>
              <a:gd name="connsiteY4" fmla="*/ 734997 h 914032"/>
              <a:gd name="connsiteX5" fmla="*/ 7663792 w 7810795"/>
              <a:gd name="connsiteY5" fmla="*/ 882000 h 914032"/>
              <a:gd name="connsiteX6" fmla="*/ 36542 w 7810795"/>
              <a:gd name="connsiteY6" fmla="*/ 884381 h 914032"/>
              <a:gd name="connsiteX7" fmla="*/ 34795 w 7810795"/>
              <a:gd name="connsiteY7" fmla="*/ 875491 h 914032"/>
              <a:gd name="connsiteX8" fmla="*/ 34795 w 7810795"/>
              <a:gd name="connsiteY8" fmla="*/ 147003 h 914032"/>
              <a:gd name="connsiteX0" fmla="*/ 35438 w 7811438"/>
              <a:gd name="connsiteY0" fmla="*/ 147003 h 920935"/>
              <a:gd name="connsiteX1" fmla="*/ 182441 w 7811438"/>
              <a:gd name="connsiteY1" fmla="*/ 0 h 920935"/>
              <a:gd name="connsiteX2" fmla="*/ 7664435 w 7811438"/>
              <a:gd name="connsiteY2" fmla="*/ 0 h 920935"/>
              <a:gd name="connsiteX3" fmla="*/ 7811438 w 7811438"/>
              <a:gd name="connsiteY3" fmla="*/ 147003 h 920935"/>
              <a:gd name="connsiteX4" fmla="*/ 7811438 w 7811438"/>
              <a:gd name="connsiteY4" fmla="*/ 734997 h 920935"/>
              <a:gd name="connsiteX5" fmla="*/ 7664435 w 7811438"/>
              <a:gd name="connsiteY5" fmla="*/ 882000 h 920935"/>
              <a:gd name="connsiteX6" fmla="*/ 37185 w 7811438"/>
              <a:gd name="connsiteY6" fmla="*/ 884381 h 920935"/>
              <a:gd name="connsiteX7" fmla="*/ 33057 w 7811438"/>
              <a:gd name="connsiteY7" fmla="*/ 885016 h 920935"/>
              <a:gd name="connsiteX8" fmla="*/ 35438 w 7811438"/>
              <a:gd name="connsiteY8" fmla="*/ 147003 h 920935"/>
              <a:gd name="connsiteX0" fmla="*/ 37165 w 7813165"/>
              <a:gd name="connsiteY0" fmla="*/ 147003 h 885053"/>
              <a:gd name="connsiteX1" fmla="*/ 184168 w 7813165"/>
              <a:gd name="connsiteY1" fmla="*/ 0 h 885053"/>
              <a:gd name="connsiteX2" fmla="*/ 7666162 w 7813165"/>
              <a:gd name="connsiteY2" fmla="*/ 0 h 885053"/>
              <a:gd name="connsiteX3" fmla="*/ 7813165 w 7813165"/>
              <a:gd name="connsiteY3" fmla="*/ 147003 h 885053"/>
              <a:gd name="connsiteX4" fmla="*/ 7813165 w 7813165"/>
              <a:gd name="connsiteY4" fmla="*/ 734997 h 885053"/>
              <a:gd name="connsiteX5" fmla="*/ 7666162 w 7813165"/>
              <a:gd name="connsiteY5" fmla="*/ 882000 h 885053"/>
              <a:gd name="connsiteX6" fmla="*/ 38912 w 7813165"/>
              <a:gd name="connsiteY6" fmla="*/ 884381 h 885053"/>
              <a:gd name="connsiteX7" fmla="*/ 34784 w 7813165"/>
              <a:gd name="connsiteY7" fmla="*/ 885016 h 885053"/>
              <a:gd name="connsiteX8" fmla="*/ 37165 w 7813165"/>
              <a:gd name="connsiteY8" fmla="*/ 147003 h 885053"/>
              <a:gd name="connsiteX0" fmla="*/ 33307 w 7809307"/>
              <a:gd name="connsiteY0" fmla="*/ 147003 h 885016"/>
              <a:gd name="connsiteX1" fmla="*/ 180310 w 7809307"/>
              <a:gd name="connsiteY1" fmla="*/ 0 h 885016"/>
              <a:gd name="connsiteX2" fmla="*/ 7662304 w 7809307"/>
              <a:gd name="connsiteY2" fmla="*/ 0 h 885016"/>
              <a:gd name="connsiteX3" fmla="*/ 7809307 w 7809307"/>
              <a:gd name="connsiteY3" fmla="*/ 147003 h 885016"/>
              <a:gd name="connsiteX4" fmla="*/ 7809307 w 7809307"/>
              <a:gd name="connsiteY4" fmla="*/ 734997 h 885016"/>
              <a:gd name="connsiteX5" fmla="*/ 7662304 w 7809307"/>
              <a:gd name="connsiteY5" fmla="*/ 882000 h 885016"/>
              <a:gd name="connsiteX6" fmla="*/ 35054 w 7809307"/>
              <a:gd name="connsiteY6" fmla="*/ 884381 h 885016"/>
              <a:gd name="connsiteX7" fmla="*/ 30926 w 7809307"/>
              <a:gd name="connsiteY7" fmla="*/ 885016 h 885016"/>
              <a:gd name="connsiteX8" fmla="*/ 33307 w 7809307"/>
              <a:gd name="connsiteY8" fmla="*/ 147003 h 88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09307" h="885016">
                <a:moveTo>
                  <a:pt x="33307" y="147003"/>
                </a:moveTo>
                <a:cubicBezTo>
                  <a:pt x="33307" y="65815"/>
                  <a:pt x="99122" y="0"/>
                  <a:pt x="180310" y="0"/>
                </a:cubicBezTo>
                <a:lnTo>
                  <a:pt x="7662304" y="0"/>
                </a:lnTo>
                <a:cubicBezTo>
                  <a:pt x="7743492" y="0"/>
                  <a:pt x="7809307" y="65815"/>
                  <a:pt x="7809307" y="147003"/>
                </a:cubicBezTo>
                <a:lnTo>
                  <a:pt x="7809307" y="734997"/>
                </a:lnTo>
                <a:cubicBezTo>
                  <a:pt x="7809307" y="816185"/>
                  <a:pt x="7743492" y="882000"/>
                  <a:pt x="7662304" y="882000"/>
                </a:cubicBezTo>
                <a:lnTo>
                  <a:pt x="35054" y="884381"/>
                </a:lnTo>
                <a:cubicBezTo>
                  <a:pt x="-46134" y="884381"/>
                  <a:pt x="40451" y="882861"/>
                  <a:pt x="30926" y="885016"/>
                </a:cubicBezTo>
                <a:cubicBezTo>
                  <a:pt x="31720" y="639012"/>
                  <a:pt x="32513" y="393007"/>
                  <a:pt x="33307" y="147003"/>
                </a:cubicBezTo>
                <a:close/>
              </a:path>
            </a:pathLst>
          </a:custGeom>
          <a:solidFill>
            <a:srgbClr val="E0007F"/>
          </a:solidFill>
        </p:spPr>
        <p:txBody>
          <a:bodyPr vert="horz" lIns="342000" tIns="72000" rIns="25200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pic>
        <p:nvPicPr>
          <p:cNvPr id="2" name="Afbeelding 1"/>
          <p:cNvPicPr>
            <a:picLocks/>
          </p:cNvPicPr>
          <p:nvPr userDrawn="1">
            <p:custDataLst>
              <p:tags r:id="rId1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207000"/>
            <a:ext cx="3196597" cy="1246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13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51" r:id="rId3"/>
    <p:sldLayoutId id="2147483652" r:id="rId4"/>
    <p:sldLayoutId id="2147483653" r:id="rId5"/>
    <p:sldLayoutId id="2147483660" r:id="rId6"/>
    <p:sldLayoutId id="2147483662" r:id="rId7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0" indent="0" algn="l" defTabSz="914400" rtl="0" eaLnBrk="1" latinLnBrk="0" hangingPunct="1">
        <a:lnSpc>
          <a:spcPts val="2300"/>
        </a:lnSpc>
        <a:spcBef>
          <a:spcPts val="0"/>
        </a:spcBef>
        <a:buClr>
          <a:schemeClr val="bg1"/>
        </a:buClr>
        <a:buSzPct val="25000"/>
        <a:buFont typeface="Arial" pitchFamily="34" charset="0"/>
        <a:buChar char="•"/>
        <a:tabLst/>
        <a:defRPr sz="1800" b="1" kern="1200">
          <a:solidFill>
            <a:srgbClr val="E0007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306000" indent="-288000" algn="l" defTabSz="914400" rtl="0" eaLnBrk="1" latinLnBrk="0" hangingPunct="1">
        <a:lnSpc>
          <a:spcPts val="2300"/>
        </a:lnSpc>
        <a:spcBef>
          <a:spcPts val="0"/>
        </a:spcBef>
        <a:buSzPct val="130000"/>
        <a:buFont typeface="Verdana" pitchFamily="34" charset="0"/>
        <a:buChar char="­"/>
        <a:defRPr sz="1800" b="1" kern="1200">
          <a:solidFill>
            <a:srgbClr val="E0007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0" indent="0" algn="l" defTabSz="914400" rtl="0" eaLnBrk="1" latinLnBrk="0" hangingPunct="1">
        <a:lnSpc>
          <a:spcPts val="2300"/>
        </a:lnSpc>
        <a:spcBef>
          <a:spcPts val="0"/>
        </a:spcBef>
        <a:buSzPct val="25000"/>
        <a:buFontTx/>
        <a:buBlip>
          <a:blip r:embed="rId16"/>
        </a:buBlip>
        <a:defRPr sz="1800" kern="1200">
          <a:solidFill>
            <a:srgbClr val="E0007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306000" indent="-252000" algn="l" defTabSz="914400" rtl="0" eaLnBrk="1" latinLnBrk="0" hangingPunct="1">
        <a:lnSpc>
          <a:spcPts val="2300"/>
        </a:lnSpc>
        <a:spcBef>
          <a:spcPts val="0"/>
        </a:spcBef>
        <a:buSzPct val="120000"/>
        <a:buFont typeface="Arial" pitchFamily="34" charset="0"/>
        <a:buChar char="-"/>
        <a:defRPr sz="1800" kern="1200">
          <a:solidFill>
            <a:srgbClr val="E0007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450000" indent="-144000" algn="l" defTabSz="914400" rtl="0" eaLnBrk="1" latinLnBrk="0" hangingPunct="1">
        <a:lnSpc>
          <a:spcPts val="2300"/>
        </a:lnSpc>
        <a:spcBef>
          <a:spcPts val="0"/>
        </a:spcBef>
        <a:buSzPct val="120000"/>
        <a:buFont typeface="Arial" pitchFamily="34" charset="0"/>
        <a:buChar char="-"/>
        <a:defRPr sz="1600" kern="1200">
          <a:solidFill>
            <a:srgbClr val="E0007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image" Target="../media/image4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>
            <p:custDataLst>
              <p:tags r:id="rId2"/>
            </p:custDataLst>
          </p:nvPr>
        </p:nvSpPr>
        <p:spPr>
          <a:xfrm>
            <a:off x="1036638" y="3455988"/>
            <a:ext cx="5399088" cy="43947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>
              <a:lnSpc>
                <a:spcPct val="94000"/>
              </a:lnSpc>
              <a:spcBef>
                <a:spcPct val="0"/>
              </a:spcBef>
              <a:spcAft>
                <a:spcPct val="0"/>
              </a:spcAft>
            </a:pPr>
            <a:r>
              <a:rPr lang="nl-NL" sz="1200" b="1" dirty="0">
                <a:solidFill>
                  <a:srgbClr val="FFFFFF"/>
                </a:solidFill>
                <a:latin typeface="Verdana"/>
              </a:rPr>
              <a:t>Michelle Wisse</a:t>
            </a:r>
          </a:p>
          <a:p>
            <a:pPr>
              <a:lnSpc>
                <a:spcPct val="94000"/>
              </a:lnSpc>
              <a:spcBef>
                <a:spcPct val="0"/>
              </a:spcBef>
              <a:spcAft>
                <a:spcPct val="0"/>
              </a:spcAft>
            </a:pPr>
            <a:endParaRPr lang="nl-NL" sz="1200" b="1" dirty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nl-NL" dirty="0"/>
              <a:t>vmbo (</a:t>
            </a:r>
            <a:r>
              <a:rPr lang="nl-NL" dirty="0" err="1"/>
              <a:t>bb</a:t>
            </a:r>
            <a:r>
              <a:rPr lang="nl-NL" dirty="0"/>
              <a:t>/</a:t>
            </a:r>
            <a:r>
              <a:rPr lang="nl-NL" dirty="0" err="1"/>
              <a:t>kb</a:t>
            </a:r>
            <a:r>
              <a:rPr lang="nl-NL" dirty="0"/>
              <a:t>) bovenbouw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nl-NL" dirty="0"/>
              <a:t>Voorlichting</a:t>
            </a:r>
          </a:p>
          <a:p>
            <a:r>
              <a:rPr lang="nl-NL" dirty="0"/>
              <a:t>februari 2024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294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1"/>
            <a:r>
              <a:rPr lang="nl-NL" dirty="0"/>
              <a:t>leerlingen moeten 2 profielgebonden theorievakken                     volgen. </a:t>
            </a:r>
          </a:p>
          <a:p>
            <a:endParaRPr lang="nl-NL" dirty="0"/>
          </a:p>
          <a:p>
            <a:pPr lvl="1"/>
            <a:r>
              <a:rPr lang="nl-NL" dirty="0"/>
              <a:t>Er zijn 4 profielgebonden theorievakken:</a:t>
            </a:r>
          </a:p>
          <a:p>
            <a:pPr lvl="4"/>
            <a:r>
              <a:rPr lang="nl-NL" dirty="0"/>
              <a:t>Wiskunde</a:t>
            </a:r>
          </a:p>
          <a:p>
            <a:pPr lvl="4"/>
            <a:r>
              <a:rPr lang="nl-NL" dirty="0"/>
              <a:t>Natuurkunde (Nask1)</a:t>
            </a:r>
          </a:p>
          <a:p>
            <a:pPr lvl="4"/>
            <a:r>
              <a:rPr lang="nl-NL" dirty="0"/>
              <a:t>Biologie</a:t>
            </a:r>
          </a:p>
          <a:p>
            <a:pPr lvl="4"/>
            <a:r>
              <a:rPr lang="nl-NL" dirty="0"/>
              <a:t>Economie</a:t>
            </a:r>
          </a:p>
          <a:p>
            <a:pPr lvl="4"/>
            <a:endParaRPr lang="nl-NL" dirty="0"/>
          </a:p>
          <a:p>
            <a:pPr marL="306000" lvl="4" indent="0">
              <a:buNone/>
            </a:pPr>
            <a:r>
              <a:rPr lang="nl-NL" dirty="0"/>
              <a:t>Uit deze 4 vakken moeten er 2 worden gekozen. </a:t>
            </a:r>
          </a:p>
          <a:p>
            <a:pPr lvl="2"/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Profiel gebonden deel D&amp;P (vervolg)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093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Overzicht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11</a:t>
            </a:fld>
            <a:endParaRPr lang="nl-NL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58AC66BB-536A-F966-3F9C-7173DA6491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39" y="1916832"/>
            <a:ext cx="8567936" cy="412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173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576000" y="1749600"/>
            <a:ext cx="8316480" cy="4395600"/>
          </a:xfrm>
        </p:spPr>
        <p:txBody>
          <a:bodyPr/>
          <a:lstStyle/>
          <a:p>
            <a:pPr marL="18000" lvl="1" indent="0">
              <a:buNone/>
            </a:pPr>
            <a:r>
              <a:rPr lang="nl-NL" dirty="0"/>
              <a:t>De overstap van de onderbouw naar de bovenbouw is landelijk een grote overgang.</a:t>
            </a:r>
          </a:p>
          <a:p>
            <a:pPr marL="18000" lvl="1" indent="0">
              <a:buNone/>
            </a:pPr>
            <a:endParaRPr lang="nl-NL" dirty="0"/>
          </a:p>
          <a:p>
            <a:pPr marL="18000" lvl="1" indent="0">
              <a:buNone/>
            </a:pPr>
            <a:r>
              <a:rPr lang="nl-NL" dirty="0"/>
              <a:t>Er worden meer vaardigheden van de leerlingen gevraagd:</a:t>
            </a:r>
          </a:p>
          <a:p>
            <a:pPr lvl="4"/>
            <a:r>
              <a:rPr lang="nl-NL" dirty="0"/>
              <a:t>Werken met studiewijzers en </a:t>
            </a:r>
            <a:r>
              <a:rPr lang="nl-NL" dirty="0" err="1"/>
              <a:t>PTA’s</a:t>
            </a:r>
            <a:endParaRPr lang="nl-NL" dirty="0"/>
          </a:p>
          <a:p>
            <a:pPr lvl="4"/>
            <a:r>
              <a:rPr lang="nl-NL" dirty="0"/>
              <a:t>Omgaan met regels</a:t>
            </a:r>
          </a:p>
          <a:p>
            <a:pPr lvl="4"/>
            <a:r>
              <a:rPr lang="nl-NL" dirty="0"/>
              <a:t>Omgaan met druk</a:t>
            </a:r>
          </a:p>
          <a:p>
            <a:pPr lvl="4"/>
            <a:r>
              <a:rPr lang="nl-NL" dirty="0"/>
              <a:t>Samenwerken</a:t>
            </a:r>
          </a:p>
          <a:p>
            <a:pPr lvl="4"/>
            <a:r>
              <a:rPr lang="nl-NL" dirty="0"/>
              <a:t>Zelfstandigheid</a:t>
            </a:r>
          </a:p>
          <a:p>
            <a:pPr lvl="4"/>
            <a:r>
              <a:rPr lang="nl-NL" dirty="0"/>
              <a:t>Hoger tempo</a:t>
            </a:r>
          </a:p>
          <a:p>
            <a:pPr lvl="4"/>
            <a:r>
              <a:rPr lang="nl-NL" dirty="0"/>
              <a:t>Stagelopen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Overstap OB </a:t>
            </a:r>
            <a:r>
              <a:rPr lang="nl-NL" dirty="0">
                <a:sym typeface="Wingdings" panose="05000000000000000000" pitchFamily="2" charset="2"/>
              </a:rPr>
              <a:t> BB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12</a:t>
            </a:fld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F6B227E9-5010-4ED7-84BF-DCF7F60645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3437100"/>
            <a:ext cx="3288365" cy="246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414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D75326FC-AFCA-C476-65BA-B59B81B2C99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/>
              <a:t>Elk vak heeft een programma van toetsing en afsluiting: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A2C0DC3-3134-7D6A-10B1-8BBAFDAB5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PTA’s</a:t>
            </a:r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CE7A4C8-D854-2961-F9F7-0E0472F7A08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13</a:t>
            </a:fld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E8F09118-D386-ECB3-72BF-F1B1F4A683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392" y="2085217"/>
            <a:ext cx="8169608" cy="4542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849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171FFA94-4763-AB20-3246-1E0E11520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Studiewijzers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A47C6B9-4FE1-1A69-7232-A3EC8A9D6A4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14</a:t>
            </a:fld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D870877-06A5-945B-0F88-043B2C6BCE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827" y="1800837"/>
            <a:ext cx="7727822" cy="482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108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F6E836E2-9850-4887-150E-96516C903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Hoera, een diploma. En wat nu?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E5AEDBE-F535-191E-8779-F8EF927213C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15</a:t>
            </a:fld>
            <a:endParaRPr lang="nl-NL" dirty="0"/>
          </a:p>
        </p:txBody>
      </p:sp>
      <p:pic>
        <p:nvPicPr>
          <p:cNvPr id="6" name="Afbeelding 5" descr="Afbeelding met tekst, schermopname, Lettertype, grafische vormgeving&#10;&#10;Automatisch gegenereerde beschrijving">
            <a:extLst>
              <a:ext uri="{FF2B5EF4-FFF2-40B4-BE49-F238E27FC236}">
                <a16:creationId xmlns:a16="http://schemas.microsoft.com/office/drawing/2014/main" id="{00E1FC51-BD36-E6D9-4C9C-1636A9BA8C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826213"/>
            <a:ext cx="6547871" cy="463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979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Vragen?	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16</a:t>
            </a:fld>
            <a:endParaRPr lang="nl-NL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091214"/>
            <a:ext cx="1604566" cy="3462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6055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47022113-C067-03E4-3742-5D5102B47C9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/>
              <a:t>Binnenkort ontvangt u een keuzeformulier van het secretariaat. </a:t>
            </a:r>
          </a:p>
          <a:p>
            <a:endParaRPr lang="nl-NL" dirty="0"/>
          </a:p>
          <a:p>
            <a:r>
              <a:rPr lang="nl-NL" dirty="0"/>
              <a:t>Wat valt er te kiezen?</a:t>
            </a:r>
          </a:p>
          <a:p>
            <a:r>
              <a:rPr lang="nl-NL" dirty="0"/>
              <a:t>- Niveau</a:t>
            </a:r>
          </a:p>
          <a:p>
            <a:r>
              <a:rPr lang="nl-NL" dirty="0"/>
              <a:t>- Sector </a:t>
            </a:r>
          </a:p>
          <a:p>
            <a:r>
              <a:rPr lang="nl-NL" dirty="0"/>
              <a:t>- Keuzevakken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B52CED6-0EDB-4CED-16DA-BD90304A1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Kiezen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19D9BFB-C4CD-AF30-8427-987E01AD6BC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2</a:t>
            </a:fld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F72E8B2-E716-4CAC-3471-84813A74A0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912" y="3410872"/>
            <a:ext cx="4167742" cy="2734328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8ED9D859-246C-F1CA-D737-6235E1D95C79}"/>
              </a:ext>
            </a:extLst>
          </p:cNvPr>
          <p:cNvSpPr txBox="1"/>
          <p:nvPr/>
        </p:nvSpPr>
        <p:spPr>
          <a:xfrm>
            <a:off x="4139952" y="6170735"/>
            <a:ext cx="2850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Klimmen is fijner dan vallen!</a:t>
            </a:r>
          </a:p>
        </p:txBody>
      </p:sp>
    </p:spTree>
    <p:extLst>
      <p:ext uri="{BB962C8B-B14F-4D97-AF65-F5344CB8AC3E}">
        <p14:creationId xmlns:p14="http://schemas.microsoft.com/office/powerpoint/2010/main" val="4280426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576000" y="1749600"/>
            <a:ext cx="7772400" cy="4631728"/>
          </a:xfrm>
        </p:spPr>
        <p:txBody>
          <a:bodyPr>
            <a:normAutofit/>
          </a:bodyPr>
          <a:lstStyle/>
          <a:p>
            <a:r>
              <a:rPr lang="nl-NL" dirty="0"/>
              <a:t>VMBO :    </a:t>
            </a:r>
            <a:r>
              <a:rPr lang="nl-NL" b="0" u="sng" dirty="0"/>
              <a:t>Voorbereidend </a:t>
            </a:r>
            <a:r>
              <a:rPr lang="nl-NL" b="0" dirty="0"/>
              <a:t>Middelbaar Beroeps Onderwijs</a:t>
            </a:r>
            <a:br>
              <a:rPr lang="nl-NL" dirty="0"/>
            </a:br>
            <a:r>
              <a:rPr lang="nl-NL" dirty="0"/>
              <a:t> </a:t>
            </a:r>
            <a:br>
              <a:rPr lang="nl-NL" dirty="0"/>
            </a:br>
            <a:r>
              <a:rPr lang="nl-NL" dirty="0"/>
              <a:t> 	</a:t>
            </a:r>
            <a:r>
              <a:rPr lang="nl-NL" b="0" dirty="0"/>
              <a:t>Voorbereidend, dus geen eindonderwijs!</a:t>
            </a:r>
          </a:p>
          <a:p>
            <a:pPr algn="ctr"/>
            <a:endParaRPr lang="nl-NL" dirty="0"/>
          </a:p>
          <a:p>
            <a:r>
              <a:rPr lang="nl-NL" dirty="0"/>
              <a:t>Binnen het vmbo zijn er 4 niveaus (leerwegen):</a:t>
            </a:r>
          </a:p>
          <a:p>
            <a:pPr lvl="1"/>
            <a:r>
              <a:rPr lang="nl-NL" sz="1600" b="0" dirty="0"/>
              <a:t>Basisberoepsgerichte leerweg (BB)</a:t>
            </a:r>
            <a:r>
              <a:rPr lang="nl-NL" sz="1600" baseline="30000" dirty="0"/>
              <a:t>*</a:t>
            </a:r>
            <a:endParaRPr lang="nl-NL" sz="1600" dirty="0"/>
          </a:p>
          <a:p>
            <a:pPr lvl="1"/>
            <a:r>
              <a:rPr lang="nl-NL" sz="1600" b="0" dirty="0"/>
              <a:t>Kaderberoepsgerichte leerweg (KB)</a:t>
            </a:r>
            <a:r>
              <a:rPr lang="nl-NL" sz="1600" baseline="30000" dirty="0"/>
              <a:t>*</a:t>
            </a:r>
            <a:endParaRPr lang="nl-NL" sz="1600" dirty="0"/>
          </a:p>
          <a:p>
            <a:pPr lvl="1"/>
            <a:r>
              <a:rPr lang="nl-NL" sz="1600" b="0" dirty="0"/>
              <a:t>Gemengde leerweg (GL)</a:t>
            </a:r>
          </a:p>
          <a:p>
            <a:pPr lvl="1"/>
            <a:r>
              <a:rPr lang="nl-NL" sz="1600" b="0" dirty="0"/>
              <a:t>Theoretische leerweg (TL)</a:t>
            </a:r>
            <a:r>
              <a:rPr lang="nl-NL" sz="1600" b="0" baseline="30000" dirty="0"/>
              <a:t>*</a:t>
            </a:r>
            <a:endParaRPr lang="nl-NL" sz="1600" b="0" dirty="0"/>
          </a:p>
          <a:p>
            <a:pPr lvl="1"/>
            <a:endParaRPr lang="nl-NL" dirty="0"/>
          </a:p>
          <a:p>
            <a:pPr marL="18000" lvl="1" indent="0">
              <a:buNone/>
            </a:pPr>
            <a:r>
              <a:rPr lang="nl-NL" dirty="0"/>
              <a:t>Binnen een leerweg volgen de leerlingen een </a:t>
            </a:r>
            <a:r>
              <a:rPr lang="nl-NL" u="sng" dirty="0"/>
              <a:t>profiel</a:t>
            </a:r>
            <a:r>
              <a:rPr lang="nl-NL" dirty="0"/>
              <a:t>. </a:t>
            </a:r>
            <a:br>
              <a:rPr lang="nl-NL" dirty="0"/>
            </a:br>
            <a:r>
              <a:rPr lang="nl-NL" dirty="0"/>
              <a:t>Op Mariëndael is dat voor </a:t>
            </a:r>
            <a:r>
              <a:rPr lang="nl-NL" dirty="0" err="1"/>
              <a:t>bb</a:t>
            </a:r>
            <a:r>
              <a:rPr lang="nl-NL" dirty="0"/>
              <a:t>/</a:t>
            </a:r>
            <a:r>
              <a:rPr lang="nl-NL" dirty="0" err="1"/>
              <a:t>kb</a:t>
            </a:r>
            <a:r>
              <a:rPr lang="nl-NL" dirty="0"/>
              <a:t> profiel D&amp;P.</a:t>
            </a:r>
          </a:p>
          <a:p>
            <a:pPr marL="18000" lvl="1" indent="0">
              <a:buNone/>
            </a:pPr>
            <a:endParaRPr lang="nl-NL" dirty="0"/>
          </a:p>
          <a:p>
            <a:pPr marL="18000" lvl="1" indent="0">
              <a:buNone/>
            </a:pPr>
            <a:endParaRPr lang="nl-NL" dirty="0"/>
          </a:p>
          <a:p>
            <a:pPr marL="18000" lvl="1" indent="0">
              <a:buNone/>
            </a:pPr>
            <a:r>
              <a:rPr lang="nl-NL" sz="1600" b="0" dirty="0"/>
              <a:t>* Aanbod Mariëndael</a:t>
            </a:r>
          </a:p>
          <a:p>
            <a:pPr marL="18000" lvl="1" indent="0">
              <a:buNone/>
            </a:pPr>
            <a:endParaRPr lang="nl-NL" u="sng" baseline="30000" dirty="0"/>
          </a:p>
          <a:p>
            <a:pPr marL="18000" lvl="1" indent="0">
              <a:buNone/>
            </a:pPr>
            <a:endParaRPr lang="nl-NL" u="sng" baseline="300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11560" y="692696"/>
            <a:ext cx="7809307" cy="864000"/>
          </a:xfrm>
        </p:spPr>
        <p:txBody>
          <a:bodyPr/>
          <a:lstStyle/>
          <a:p>
            <a:r>
              <a:rPr lang="nl-NL" dirty="0"/>
              <a:t>VMBO Algemeen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3</a:t>
            </a:fld>
            <a:endParaRPr lang="nl-NL" dirty="0"/>
          </a:p>
        </p:txBody>
      </p:sp>
      <p:cxnSp>
        <p:nvCxnSpPr>
          <p:cNvPr id="6" name="Rechte verbindingslijn met pijl 5">
            <a:extLst>
              <a:ext uri="{FF2B5EF4-FFF2-40B4-BE49-F238E27FC236}">
                <a16:creationId xmlns:a16="http://schemas.microsoft.com/office/drawing/2014/main" id="{D7189045-FA0B-898C-5FCC-5A5673412BA9}"/>
              </a:ext>
            </a:extLst>
          </p:cNvPr>
          <p:cNvCxnSpPr>
            <a:cxnSpLocks/>
          </p:cNvCxnSpPr>
          <p:nvPr/>
        </p:nvCxnSpPr>
        <p:spPr>
          <a:xfrm>
            <a:off x="2123728" y="2132856"/>
            <a:ext cx="144016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6935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CE4F81B2-FB3C-3760-2933-4C5F5124B84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504" y="1896636"/>
            <a:ext cx="8856984" cy="4277364"/>
          </a:xfrm>
          <a:prstGeom prst="rect">
            <a:avLst/>
          </a:prstGeom>
        </p:spPr>
      </p:pic>
      <p:sp>
        <p:nvSpPr>
          <p:cNvPr id="5" name="Titel 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nl-NL" dirty="0"/>
              <a:t>VMBO in schema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5"/>
            <p:custDataLst>
              <p:tags r:id="rId3"/>
            </p:custDataLst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4</a:t>
            </a:fld>
            <a:endParaRPr lang="nl-NL" dirty="0"/>
          </a:p>
        </p:txBody>
      </p:sp>
      <p:sp>
        <p:nvSpPr>
          <p:cNvPr id="2" name="Rechthoek 1"/>
          <p:cNvSpPr/>
          <p:nvPr/>
        </p:nvSpPr>
        <p:spPr>
          <a:xfrm>
            <a:off x="3707904" y="3068960"/>
            <a:ext cx="5256584" cy="3096343"/>
          </a:xfrm>
          <a:prstGeom prst="rect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5742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589412" y="1916832"/>
            <a:ext cx="7772400" cy="374441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z="2300" b="0" dirty="0">
                <a:latin typeface="Verdana"/>
                <a:ea typeface="Verdana"/>
              </a:rPr>
              <a:t>Wij bieden één </a:t>
            </a:r>
            <a:r>
              <a:rPr lang="nl-NL" sz="2300" b="0" u="sng" dirty="0">
                <a:latin typeface="Verdana"/>
                <a:ea typeface="Verdana"/>
              </a:rPr>
              <a:t>profiel</a:t>
            </a:r>
            <a:r>
              <a:rPr lang="nl-NL" sz="2300" b="0" dirty="0">
                <a:latin typeface="Verdana"/>
                <a:ea typeface="Verdana"/>
              </a:rPr>
              <a:t> aan:</a:t>
            </a:r>
          </a:p>
          <a:p>
            <a:endParaRPr lang="nl-NL" sz="2300" dirty="0">
              <a:latin typeface="Verdana"/>
              <a:ea typeface="Verdana"/>
            </a:endParaRPr>
          </a:p>
          <a:p>
            <a:r>
              <a:rPr lang="nl-NL" sz="2300" dirty="0">
                <a:latin typeface="Verdana"/>
                <a:ea typeface="Verdana"/>
              </a:rPr>
              <a:t>Dienstverlening en Producten (D&amp;P)</a:t>
            </a:r>
          </a:p>
          <a:p>
            <a:endParaRPr lang="nl-NL" sz="2300" dirty="0">
              <a:latin typeface="Verdana"/>
              <a:ea typeface="Verdana"/>
            </a:endParaRPr>
          </a:p>
          <a:p>
            <a:endParaRPr lang="nl-NL" sz="2300" dirty="0">
              <a:latin typeface="Verdana"/>
              <a:ea typeface="Verdana"/>
            </a:endParaRPr>
          </a:p>
          <a:p>
            <a:r>
              <a:rPr lang="nl-NL" sz="2300" dirty="0">
                <a:latin typeface="Verdana"/>
                <a:ea typeface="Verdana"/>
              </a:rPr>
              <a:t>Dat bestaat uit een:</a:t>
            </a:r>
            <a:endParaRPr lang="nl-NL" sz="2300" dirty="0"/>
          </a:p>
          <a:p>
            <a:endParaRPr lang="nl-NL" sz="2300" dirty="0"/>
          </a:p>
          <a:p>
            <a:pPr>
              <a:buNone/>
            </a:pPr>
            <a:r>
              <a:rPr lang="nl-NL" sz="2300" dirty="0"/>
              <a:t>- Algemeen deel</a:t>
            </a:r>
          </a:p>
          <a:p>
            <a:pPr>
              <a:buNone/>
            </a:pPr>
            <a:endParaRPr lang="nl-NL" sz="2300" dirty="0"/>
          </a:p>
          <a:p>
            <a:r>
              <a:rPr lang="nl-NL" sz="2300" dirty="0"/>
              <a:t>- </a:t>
            </a:r>
            <a:r>
              <a:rPr lang="nl-NL" sz="2300" dirty="0" err="1"/>
              <a:t>Profielgebonden</a:t>
            </a:r>
            <a:r>
              <a:rPr lang="nl-NL" sz="2300" dirty="0"/>
              <a:t> deel D&amp;P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 onderwijs programma	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2500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sz="2000" dirty="0"/>
              <a:t>Voor alle leerlingen:</a:t>
            </a:r>
          </a:p>
          <a:p>
            <a:endParaRPr lang="nl-NL" sz="2000" dirty="0"/>
          </a:p>
          <a:p>
            <a:pPr lvl="1"/>
            <a:r>
              <a:rPr lang="nl-NL" sz="2000" b="0" dirty="0"/>
              <a:t>Nederlands</a:t>
            </a:r>
          </a:p>
          <a:p>
            <a:pPr lvl="1"/>
            <a:r>
              <a:rPr lang="nl-NL" sz="2000" b="0" dirty="0"/>
              <a:t>Engels</a:t>
            </a:r>
          </a:p>
          <a:p>
            <a:pPr lvl="1"/>
            <a:r>
              <a:rPr lang="nl-NL" sz="2000" b="0" dirty="0"/>
              <a:t>Rekenen</a:t>
            </a:r>
          </a:p>
          <a:p>
            <a:pPr lvl="1"/>
            <a:r>
              <a:rPr lang="nl-NL" sz="2000" b="0" dirty="0"/>
              <a:t>Kunstvak 1*</a:t>
            </a:r>
          </a:p>
          <a:p>
            <a:pPr lvl="1"/>
            <a:r>
              <a:rPr lang="nl-NL" sz="2000" b="0" dirty="0"/>
              <a:t>Maatschappijleer 1*</a:t>
            </a:r>
          </a:p>
          <a:p>
            <a:pPr lvl="1"/>
            <a:r>
              <a:rPr lang="nl-NL" sz="2000" b="0" dirty="0"/>
              <a:t>Bewegingsonderwijs (BWO)*</a:t>
            </a:r>
          </a:p>
          <a:p>
            <a:pPr lvl="1"/>
            <a:r>
              <a:rPr lang="nl-NL" sz="2000" b="0" dirty="0"/>
              <a:t>Loopbaan oriëntatie en begeleiding (LOB)</a:t>
            </a:r>
            <a:r>
              <a:rPr lang="nl-NL" sz="2000" b="0" baseline="30000" dirty="0"/>
              <a:t>*</a:t>
            </a:r>
            <a:endParaRPr lang="nl-NL" sz="2000" b="0" dirty="0"/>
          </a:p>
          <a:p>
            <a:pPr marL="18000" lvl="1" indent="0">
              <a:buNone/>
            </a:pPr>
            <a:endParaRPr lang="nl-NL" dirty="0"/>
          </a:p>
          <a:p>
            <a:pPr marL="18000" lvl="1" indent="0">
              <a:buNone/>
            </a:pPr>
            <a:endParaRPr lang="nl-NL" dirty="0"/>
          </a:p>
          <a:p>
            <a:pPr marL="18000" lvl="1" indent="0">
              <a:buNone/>
            </a:pPr>
            <a:endParaRPr lang="nl-NL" dirty="0"/>
          </a:p>
          <a:p>
            <a:pPr lvl="1">
              <a:buFont typeface="Verdana" panose="020B0604030504040204" pitchFamily="34" charset="0"/>
              <a:buChar char="*"/>
            </a:pPr>
            <a:r>
              <a:rPr lang="nl-NL" b="0" dirty="0">
                <a:solidFill>
                  <a:schemeClr val="tx1"/>
                </a:solidFill>
              </a:rPr>
              <a:t>Deze vakken worden afgerond met alleen een schoolexamencijfer, niet met een centraal examen.</a:t>
            </a:r>
          </a:p>
          <a:p>
            <a:pPr marL="18000" lvl="1" indent="0">
              <a:buNone/>
            </a:pPr>
            <a:endParaRPr lang="nl-NL" dirty="0"/>
          </a:p>
          <a:p>
            <a:pPr lvl="1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Algemene Programma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6</a:t>
            </a:fld>
            <a:endParaRPr lang="nl-NL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594" y="1556792"/>
            <a:ext cx="21717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8226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395536" y="1628800"/>
            <a:ext cx="8424936" cy="5112568"/>
          </a:xfrm>
        </p:spPr>
        <p:txBody>
          <a:bodyPr>
            <a:normAutofit/>
          </a:bodyPr>
          <a:lstStyle/>
          <a:p>
            <a:r>
              <a:rPr lang="nl-NL" sz="2000" dirty="0"/>
              <a:t>Profielvak D&amp;P </a:t>
            </a:r>
          </a:p>
          <a:p>
            <a:endParaRPr lang="nl-NL" sz="2000" dirty="0"/>
          </a:p>
          <a:p>
            <a:pPr>
              <a:buNone/>
            </a:pPr>
            <a:r>
              <a:rPr lang="nl-NL" sz="2000" b="0" dirty="0"/>
              <a:t>- Verplicht</a:t>
            </a:r>
          </a:p>
          <a:p>
            <a:pPr>
              <a:buNone/>
            </a:pPr>
            <a:r>
              <a:rPr lang="nl-NL" sz="2000" b="0" dirty="0"/>
              <a:t>- Wordt aangeboden in thema’s: het leren van vaardigheden </a:t>
            </a:r>
            <a:br>
              <a:rPr lang="nl-NL" sz="2000" b="0" dirty="0"/>
            </a:br>
            <a:r>
              <a:rPr lang="nl-NL" sz="2000" b="0" dirty="0"/>
              <a:t>   zoals presenteren, organiseren, multimediaal product </a:t>
            </a:r>
            <a:br>
              <a:rPr lang="nl-NL" sz="2000" b="0" dirty="0"/>
            </a:br>
            <a:r>
              <a:rPr lang="nl-NL" sz="2000" b="0" dirty="0"/>
              <a:t>   maken, verkopen, product verbeteren, promoten</a:t>
            </a:r>
          </a:p>
          <a:p>
            <a:pPr>
              <a:buNone/>
            </a:pPr>
            <a:r>
              <a:rPr lang="nl-NL" sz="2000" b="0" dirty="0"/>
              <a:t>- Schoolexamen + Centraal examen </a:t>
            </a:r>
            <a:r>
              <a:rPr lang="nl-NL" sz="2000" b="0" dirty="0">
                <a:sym typeface="Wingdings" panose="05000000000000000000" pitchFamily="2" charset="2"/>
              </a:rPr>
              <a:t> </a:t>
            </a:r>
            <a:r>
              <a:rPr lang="nl-NL" sz="2000" dirty="0">
                <a:sym typeface="Wingdings" panose="05000000000000000000" pitchFamily="2" charset="2"/>
              </a:rPr>
              <a:t>Eindcijfer profielvak</a:t>
            </a:r>
            <a:endParaRPr lang="nl-NL" sz="2000" dirty="0"/>
          </a:p>
          <a:p>
            <a:endParaRPr lang="nl-NL" sz="1600" b="0" dirty="0"/>
          </a:p>
          <a:p>
            <a:endParaRPr lang="nl-NL" sz="1600" b="0" dirty="0"/>
          </a:p>
          <a:p>
            <a:endParaRPr lang="nl-NL" sz="1600" b="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23528" y="548680"/>
            <a:ext cx="7809307" cy="864000"/>
          </a:xfrm>
        </p:spPr>
        <p:txBody>
          <a:bodyPr/>
          <a:lstStyle/>
          <a:p>
            <a:r>
              <a:rPr lang="nl-NL" dirty="0"/>
              <a:t>Profielgebonden deel D&amp;P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7</a:t>
            </a:fld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C2C6561-5214-4625-A937-11D5005ACB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7502" y="4293096"/>
            <a:ext cx="4703748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561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A385FEC7-2358-42A5-8BE4-74069AD444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sz="2000" dirty="0"/>
              <a:t>Beroepsgerichte keuzevakken</a:t>
            </a:r>
          </a:p>
          <a:p>
            <a:endParaRPr lang="nl-NL" dirty="0"/>
          </a:p>
          <a:p>
            <a:r>
              <a:rPr lang="nl-NL" b="0" dirty="0"/>
              <a:t>-	minimaal 4 modules kiezen</a:t>
            </a:r>
          </a:p>
          <a:p>
            <a:r>
              <a:rPr lang="nl-NL" b="0" dirty="0"/>
              <a:t>-	Breed aanbod over verschillende sectoren: Techniek, 	Zorg en Welzijn, ICT, Economie</a:t>
            </a:r>
          </a:p>
          <a:p>
            <a:r>
              <a:rPr lang="nl-NL" b="0" dirty="0"/>
              <a:t>-	Elke module wordt afgesloten met een schoolexamen</a:t>
            </a:r>
          </a:p>
          <a:p>
            <a:r>
              <a:rPr lang="nl-NL" b="0" dirty="0"/>
              <a:t>-	Gemiddelde van keuzedelen </a:t>
            </a:r>
            <a:r>
              <a:rPr lang="nl-NL" b="0" dirty="0">
                <a:sym typeface="Wingdings" panose="05000000000000000000" pitchFamily="2" charset="2"/>
              </a:rPr>
              <a:t> </a:t>
            </a:r>
            <a:r>
              <a:rPr lang="nl-NL" dirty="0">
                <a:sym typeface="Wingdings" panose="05000000000000000000" pitchFamily="2" charset="2"/>
              </a:rPr>
              <a:t>Eindcijfer Keuzedeel</a:t>
            </a:r>
            <a:endParaRPr lang="nl-NL" dirty="0"/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A8FCF09-0846-4D56-A6E9-3ED12E4DF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Vervolg profielgebonden deel 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AAFF673-989C-4BE8-A394-298EFA05915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8</a:t>
            </a:fld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6CDE2987-8F1A-4CA9-9E46-F994EC867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149080"/>
            <a:ext cx="3457575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634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C1C3B87A-EFA9-4043-9140-8ED05F87403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76000" y="1749600"/>
            <a:ext cx="7772400" cy="4878000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buNone/>
            </a:pPr>
            <a:r>
              <a:rPr lang="nl-NL" sz="19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Plaat- en constructiewerk</a:t>
            </a:r>
          </a:p>
          <a:p>
            <a:pPr>
              <a:lnSpc>
                <a:spcPct val="107000"/>
              </a:lnSpc>
              <a:buNone/>
            </a:pPr>
            <a:r>
              <a:rPr lang="nl-NL" sz="19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Wielophanging- en carrosserie</a:t>
            </a:r>
          </a:p>
          <a:p>
            <a:pPr>
              <a:lnSpc>
                <a:spcPct val="107000"/>
              </a:lnSpc>
              <a:buNone/>
            </a:pPr>
            <a:r>
              <a:rPr lang="nl-NL" sz="19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Booglassen </a:t>
            </a:r>
          </a:p>
          <a:p>
            <a:pPr>
              <a:lnSpc>
                <a:spcPct val="107000"/>
              </a:lnSpc>
              <a:buNone/>
            </a:pPr>
            <a:r>
              <a:rPr lang="nl-NL" sz="19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Verspanende technieken</a:t>
            </a:r>
          </a:p>
          <a:p>
            <a:pPr>
              <a:lnSpc>
                <a:spcPct val="107000"/>
              </a:lnSpc>
              <a:buNone/>
            </a:pPr>
            <a:r>
              <a:rPr lang="nl-NL" sz="19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Zorg &amp; welzijn Kind en Jongere </a:t>
            </a:r>
          </a:p>
          <a:p>
            <a:pPr>
              <a:lnSpc>
                <a:spcPct val="107000"/>
              </a:lnSpc>
              <a:buNone/>
            </a:pPr>
            <a:r>
              <a:rPr lang="nl-NL" sz="19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Zorg &amp; welzijn Volwassen en ouderen</a:t>
            </a:r>
          </a:p>
          <a:p>
            <a:pPr>
              <a:lnSpc>
                <a:spcPct val="107000"/>
              </a:lnSpc>
              <a:buNone/>
            </a:pPr>
            <a:r>
              <a:rPr lang="nl-NL" sz="19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Facilitaire Dienstverlening Ouderhoud en Receptie </a:t>
            </a:r>
          </a:p>
          <a:p>
            <a:pPr>
              <a:lnSpc>
                <a:spcPct val="107000"/>
              </a:lnSpc>
              <a:buNone/>
            </a:pPr>
            <a:r>
              <a:rPr lang="nl-NL" sz="19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Facilitaire Dienstverlening Catering en Inrichting </a:t>
            </a:r>
          </a:p>
          <a:p>
            <a:pPr>
              <a:lnSpc>
                <a:spcPct val="107000"/>
              </a:lnSpc>
              <a:buNone/>
            </a:pPr>
            <a:r>
              <a:rPr lang="nl-NL" sz="19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Ondersteuning bij Sport- en bewegingsactiviteiten</a:t>
            </a:r>
          </a:p>
          <a:p>
            <a:pPr>
              <a:lnSpc>
                <a:spcPct val="107000"/>
              </a:lnSpc>
              <a:buNone/>
            </a:pPr>
            <a:r>
              <a:rPr lang="nl-NL" sz="19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ICT </a:t>
            </a:r>
          </a:p>
          <a:p>
            <a:pPr>
              <a:lnSpc>
                <a:spcPct val="107000"/>
              </a:lnSpc>
              <a:buNone/>
            </a:pPr>
            <a:r>
              <a:rPr lang="nl-NL" sz="19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Netwerk </a:t>
            </a:r>
          </a:p>
          <a:p>
            <a:pPr>
              <a:lnSpc>
                <a:spcPct val="107000"/>
              </a:lnSpc>
              <a:buNone/>
            </a:pPr>
            <a:r>
              <a:rPr lang="nl-NL" sz="19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Audiovisuele productie</a:t>
            </a:r>
          </a:p>
          <a:p>
            <a:pPr>
              <a:lnSpc>
                <a:spcPct val="107000"/>
              </a:lnSpc>
              <a:buNone/>
            </a:pPr>
            <a:r>
              <a:rPr lang="nl-NL" sz="19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Fotografie 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19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Presentatie &amp; Styling</a:t>
            </a:r>
          </a:p>
          <a:p>
            <a:pPr marL="342900" indent="-342900">
              <a:buFont typeface="+mj-lt"/>
              <a:buAutoNum type="arabicPeriod"/>
            </a:pPr>
            <a:endParaRPr lang="nl-NL" b="0" dirty="0"/>
          </a:p>
          <a:p>
            <a:pPr>
              <a:buNone/>
            </a:pPr>
            <a:r>
              <a:rPr lang="nl-NL" dirty="0"/>
              <a:t>Let op: het aanbod kan veranderen.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98D7A90-E6E1-45CA-AF1F-650A4F90F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Keuzedelen, zoals: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8D80CD0-ACCD-4C79-9108-BB88D41884B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21875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JABLOON" val="Standaard"/>
  <p:tag name="BEDRIJFID" val="36"/>
  <p:tag name="BEDRIJF" val="Mariëndael Heijenoordseweg"/>
  <p:tag name="AUTEUR1EMAIL" val="m.faaij@mariendael.nl"/>
  <p:tag name="AUTEUR1FUNCTIE" val="Teamleider"/>
  <p:tag name="TAAL" val="Nederlands"/>
  <p:tag name="ONDERTITEL" val="voorlichting"/>
  <p:tag name="PLAATS" val="M12"/>
  <p:tag name="TITELAUTEURS" val="0"/>
  <p:tag name="DATUMTEKST" val="21-1-2014"/>
  <p:tag name="AUTEUR1" val="Mark Faaij"/>
  <p:tag name="VIEWOFFICEVERSIE" val="2012.1.6.12160"/>
  <p:tag name="TITEL" val="Arbeid/vmbo (bb/kb) bovenbouw"/>
  <p:tag name="DATUM" val="41660,508334108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NTWERP" val="Diamodellen"/>
  <p:tag name="VARIANT" val="Titeldia breed"/>
  <p:tag name="DISABLEKLEURENPALET" val="1"/>
  <p:tag name="CHANGESUBTITLE" val="Subtitle"/>
  <p:tag name="CHANGETITLE" val="Title"/>
  <p:tag name="ONTWERPVERSIEDATUM" val="41289,652638888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Auteurs"/>
  <p:tag name="ITEMLINKS" val="81,6250381469727"/>
  <p:tag name="ITEMTOP" val="272,125030517578"/>
  <p:tag name="ITEMBREEDTE" val="425,125022888184"/>
  <p:tag name="ITEMHOOGTE" val="34,604644775390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87,5905532836914"/>
  <p:tag name="ITEMTOP" val="82,7716522216797"/>
  <p:tag name="ITEMBREEDTE" val="544,251976013184"/>
  <p:tag name="ITEMHOOGTE" val="102,04724121093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87,5905532836914"/>
  <p:tag name="ITEMTOP" val="191,905517578125"/>
  <p:tag name="ITEMBREEDTE" val="544,251976013184"/>
  <p:tag name="ITEMHOOGTE" val="68,03149414062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NTWERP" val="Diamodellen"/>
  <p:tag name="VARIANT" val="Dia met grote foto"/>
  <p:tag name="KLEUROBJECTEN" val="Title"/>
  <p:tag name="ONTWERPVERSIEDATUM" val="41289,6526388889"/>
  <p:tag name="VIEWOFFICEVERSIE" val="2012.1.6.1216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51,6982688903809"/>
  <p:tag name="ITEMTOP" val="53,858268737793"/>
  <p:tag name="ITEMBREEDTE" val="614,90604019165"/>
  <p:tag name="ITEMHOOGTE" val="68,03149414062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48,1543312072754"/>
  <p:tag name="ITEMTOP" val="507,685028076172"/>
  <p:tag name="ITEMBREEDTE" val="28,0321235656738"/>
  <p:tag name="ITEMHOOGTE" val="14,173248291015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TEKST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DRESREGEL" val="Voetteks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Presentatietite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PaginaNumme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LogoVervolgDi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4290C35BE6DF4A94B86D354A8103CA" ma:contentTypeVersion="11" ma:contentTypeDescription="Een nieuw document maken." ma:contentTypeScope="" ma:versionID="a831a1b381c1995096985b9c1c945c4a">
  <xsd:schema xmlns:xsd="http://www.w3.org/2001/XMLSchema" xmlns:xs="http://www.w3.org/2001/XMLSchema" xmlns:p="http://schemas.microsoft.com/office/2006/metadata/properties" xmlns:ns2="99ed3b39-142f-4bdc-a620-0a2a9995b1df" xmlns:ns3="03ba30b0-b83b-4bc3-b58e-5daf3a5e47d9" targetNamespace="http://schemas.microsoft.com/office/2006/metadata/properties" ma:root="true" ma:fieldsID="5318f77fa3003aaade692a4ebd76d3e9" ns2:_="" ns3:_="">
    <xsd:import namespace="99ed3b39-142f-4bdc-a620-0a2a9995b1df"/>
    <xsd:import namespace="03ba30b0-b83b-4bc3-b58e-5daf3a5e47d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ed3b39-142f-4bdc-a620-0a2a9995b1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ba30b0-b83b-4bc3-b58e-5daf3a5e47d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BFE61A1-DE6E-410B-9F54-045B76EF284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E64690-2E6D-446F-8CAB-584D805F28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ed3b39-142f-4bdc-a620-0a2a9995b1df"/>
    <ds:schemaRef ds:uri="03ba30b0-b83b-4bc3-b58e-5daf3a5e47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DC666C5-78E5-472B-8BDB-4484F53DC7ED}">
  <ds:schemaRefs>
    <ds:schemaRef ds:uri="http://schemas.microsoft.com/office/2006/documentManagement/types"/>
    <ds:schemaRef ds:uri="http://www.w3.org/XML/1998/namespace"/>
    <ds:schemaRef ds:uri="03ba30b0-b83b-4bc3-b58e-5daf3a5e47d9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99ed3b39-142f-4bdc-a620-0a2a9995b1df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2667</TotalTime>
  <Words>476</Words>
  <Application>Microsoft Office PowerPoint</Application>
  <PresentationFormat>Diavoorstelling (4:3)</PresentationFormat>
  <Paragraphs>137</Paragraphs>
  <Slides>16</Slides>
  <Notes>13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0" baseType="lpstr">
      <vt:lpstr>Arial</vt:lpstr>
      <vt:lpstr>Calibri</vt:lpstr>
      <vt:lpstr>Verdana</vt:lpstr>
      <vt:lpstr>Kantoorthema</vt:lpstr>
      <vt:lpstr>vmbo (bb/kb) bovenbouw</vt:lpstr>
      <vt:lpstr>Kiezen</vt:lpstr>
      <vt:lpstr>VMBO Algemeen</vt:lpstr>
      <vt:lpstr>VMBO in schema</vt:lpstr>
      <vt:lpstr>Inhoud onderwijs programma </vt:lpstr>
      <vt:lpstr>Algemene Programma</vt:lpstr>
      <vt:lpstr>Profielgebonden deel D&amp;P</vt:lpstr>
      <vt:lpstr>Vervolg profielgebonden deel </vt:lpstr>
      <vt:lpstr>Keuzedelen, zoals:</vt:lpstr>
      <vt:lpstr>Profiel gebonden deel D&amp;P (vervolg)</vt:lpstr>
      <vt:lpstr>Overzicht</vt:lpstr>
      <vt:lpstr>Overstap OB  BB</vt:lpstr>
      <vt:lpstr>PTA’s</vt:lpstr>
      <vt:lpstr>Studiewijzers</vt:lpstr>
      <vt:lpstr>Hoera, een diploma. En wat nu?</vt:lpstr>
      <vt:lpstr>Vragen? </vt:lpstr>
    </vt:vector>
  </TitlesOfParts>
  <Company>Onderwijsspecialisten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Arbeid/vmbo (bb/kb) bovenbouw</dc:title>
  <dc:creator>Mark Faaij</dc:creator>
  <cp:lastModifiedBy>Bolderen-Rikken, José van</cp:lastModifiedBy>
  <cp:revision>77</cp:revision>
  <cp:lastPrinted>2017-02-16T16:08:23Z</cp:lastPrinted>
  <dcterms:created xsi:type="dcterms:W3CDTF">2014-01-20T09:30:40Z</dcterms:created>
  <dcterms:modified xsi:type="dcterms:W3CDTF">2024-02-26T09:09:11Z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0x010100684290C35BE6DF4A94B86D354A8103CA</vt:lpwstr>
  </property>
</Properties>
</file>