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57" r:id="rId4"/>
    <p:sldId id="258" r:id="rId5"/>
    <p:sldId id="259" r:id="rId6"/>
    <p:sldId id="267" r:id="rId7"/>
    <p:sldId id="276" r:id="rId8"/>
    <p:sldId id="277" r:id="rId9"/>
    <p:sldId id="278" r:id="rId10"/>
    <p:sldId id="280" r:id="rId11"/>
    <p:sldId id="279" r:id="rId12"/>
    <p:sldId id="260" r:id="rId13"/>
    <p:sldId id="271" r:id="rId14"/>
    <p:sldId id="273" r:id="rId15"/>
    <p:sldId id="272" r:id="rId16"/>
    <p:sldId id="274" r:id="rId17"/>
    <p:sldId id="281" r:id="rId18"/>
    <p:sldId id="282" r:id="rId19"/>
    <p:sldId id="263" r:id="rId20"/>
    <p:sldId id="283" r:id="rId21"/>
    <p:sldId id="270" r:id="rId22"/>
    <p:sldId id="266" r:id="rId23"/>
    <p:sldId id="265" r:id="rId24"/>
    <p:sldId id="26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F0EC10-5B7A-4978-888B-B694E43301BE}" v="93" dt="2024-11-14T16:03:55.925"/>
  </p1510:revLst>
</p1510:revInfo>
</file>

<file path=ppt/tableStyles.xml><?xml version="1.0" encoding="utf-8"?>
<a:tblStyleLst xmlns:a="http://schemas.openxmlformats.org/drawingml/2006/main" def="{5C22544A-7EE6-4342-B048-85BDC9FD1C3A}">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11/19/2024</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04320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00883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0401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60886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15437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569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62255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76598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06371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85495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11/19/2024</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66144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11/19/2024</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45627535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kyline van Parijs">
            <a:extLst>
              <a:ext uri="{FF2B5EF4-FFF2-40B4-BE49-F238E27FC236}">
                <a16:creationId xmlns:a16="http://schemas.microsoft.com/office/drawing/2014/main" id="{10466D3B-F9E6-62C9-3F7F-BDB355663497}"/>
              </a:ext>
            </a:extLst>
          </p:cNvPr>
          <p:cNvPicPr>
            <a:picLocks noChangeAspect="1"/>
          </p:cNvPicPr>
          <p:nvPr/>
        </p:nvPicPr>
        <p:blipFill>
          <a:blip r:embed="rId2"/>
          <a:srcRect t="15730"/>
          <a:stretch/>
        </p:blipFill>
        <p:spPr>
          <a:xfrm>
            <a:off x="1" y="10"/>
            <a:ext cx="12191999" cy="6857990"/>
          </a:xfrm>
          <a:prstGeom prst="rect">
            <a:avLst/>
          </a:prstGeom>
        </p:spPr>
      </p:pic>
      <p:sp>
        <p:nvSpPr>
          <p:cNvPr id="40" name="Rectangle 39">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7D03F31-B5FC-C0A2-967D-2C5A0931331D}"/>
              </a:ext>
            </a:extLst>
          </p:cNvPr>
          <p:cNvSpPr>
            <a:spLocks noGrp="1"/>
          </p:cNvSpPr>
          <p:nvPr>
            <p:ph type="ctrTitle"/>
          </p:nvPr>
        </p:nvSpPr>
        <p:spPr>
          <a:xfrm>
            <a:off x="758952" y="1143000"/>
            <a:ext cx="4572000" cy="2984701"/>
          </a:xfrm>
        </p:spPr>
        <p:txBody>
          <a:bodyPr anchor="b">
            <a:normAutofit/>
          </a:bodyPr>
          <a:lstStyle/>
          <a:p>
            <a:r>
              <a:rPr lang="nl-NL" sz="6000">
                <a:solidFill>
                  <a:srgbClr val="FFFFFF"/>
                </a:solidFill>
              </a:rPr>
              <a:t>Buitenlandreis Parijs</a:t>
            </a:r>
          </a:p>
        </p:txBody>
      </p:sp>
      <p:sp>
        <p:nvSpPr>
          <p:cNvPr id="3" name="Ondertitel 2">
            <a:extLst>
              <a:ext uri="{FF2B5EF4-FFF2-40B4-BE49-F238E27FC236}">
                <a16:creationId xmlns:a16="http://schemas.microsoft.com/office/drawing/2014/main" id="{5198AA1F-8083-55D9-056B-8737767B3D34}"/>
              </a:ext>
            </a:extLst>
          </p:cNvPr>
          <p:cNvSpPr>
            <a:spLocks noGrp="1"/>
          </p:cNvSpPr>
          <p:nvPr>
            <p:ph type="subTitle" idx="1"/>
          </p:nvPr>
        </p:nvSpPr>
        <p:spPr>
          <a:xfrm>
            <a:off x="758952" y="4452109"/>
            <a:ext cx="4571999" cy="1318071"/>
          </a:xfrm>
        </p:spPr>
        <p:txBody>
          <a:bodyPr>
            <a:normAutofit/>
          </a:bodyPr>
          <a:lstStyle/>
          <a:p>
            <a:endParaRPr lang="nl-NL">
              <a:solidFill>
                <a:srgbClr val="FFFFFF"/>
              </a:solidFill>
            </a:endParaRPr>
          </a:p>
        </p:txBody>
      </p:sp>
      <p:cxnSp>
        <p:nvCxnSpPr>
          <p:cNvPr id="42" name="Straight Connector 41">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4"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6160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7203"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7205" name="Straight Connector 7204">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7207" name="Rectangle 720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atacomben van Parijs (Catacombes de Paris) - Tips &amp; Tickets">
            <a:extLst>
              <a:ext uri="{FF2B5EF4-FFF2-40B4-BE49-F238E27FC236}">
                <a16:creationId xmlns:a16="http://schemas.microsoft.com/office/drawing/2014/main" id="{E726B765-5295-1455-503E-2AA841C81B1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2511" b="3220"/>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209" name="Rectangle 7208">
            <a:extLst>
              <a:ext uri="{FF2B5EF4-FFF2-40B4-BE49-F238E27FC236}">
                <a16:creationId xmlns:a16="http://schemas.microsoft.com/office/drawing/2014/main" id="{E00BAC37-2349-41A4-84EA-E79BF409D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5063319"/>
          </a:xfrm>
          <a:prstGeom prst="rect">
            <a:avLst/>
          </a:prstGeom>
          <a:gradFill>
            <a:gsLst>
              <a:gs pos="100000">
                <a:srgbClr val="000000">
                  <a:alpha val="0"/>
                </a:srgbClr>
              </a:gs>
              <a:gs pos="0">
                <a:schemeClr val="tx1"/>
              </a:gs>
              <a:gs pos="0">
                <a:srgbClr val="000000">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256B8EA2-4E56-46EC-E94E-5FF6F7E4D90A}"/>
              </a:ext>
            </a:extLst>
          </p:cNvPr>
          <p:cNvSpPr>
            <a:spLocks noGrp="1"/>
          </p:cNvSpPr>
          <p:nvPr>
            <p:ph type="title"/>
          </p:nvPr>
        </p:nvSpPr>
        <p:spPr>
          <a:xfrm>
            <a:off x="1078992" y="643468"/>
            <a:ext cx="7207364" cy="1334069"/>
          </a:xfrm>
        </p:spPr>
        <p:txBody>
          <a:bodyPr vert="horz" lIns="91440" tIns="45720" rIns="91440" bIns="45720" rtlCol="0" anchor="b">
            <a:normAutofit/>
          </a:bodyPr>
          <a:lstStyle/>
          <a:p>
            <a:r>
              <a:rPr lang="en-US" dirty="0" err="1">
                <a:solidFill>
                  <a:srgbClr val="FFFFFF"/>
                </a:solidFill>
              </a:rPr>
              <a:t>Keuze</a:t>
            </a:r>
            <a:r>
              <a:rPr lang="en-US" dirty="0">
                <a:solidFill>
                  <a:srgbClr val="FFFFFF"/>
                </a:solidFill>
              </a:rPr>
              <a:t> 2: </a:t>
            </a:r>
            <a:r>
              <a:rPr lang="en-US" dirty="0" err="1">
                <a:solidFill>
                  <a:srgbClr val="FFFFFF"/>
                </a:solidFill>
              </a:rPr>
              <a:t>Catabomben</a:t>
            </a:r>
            <a:endParaRPr lang="en-US" dirty="0">
              <a:solidFill>
                <a:srgbClr val="FFFFFF"/>
              </a:solidFill>
            </a:endParaRPr>
          </a:p>
        </p:txBody>
      </p:sp>
      <p:sp>
        <p:nvSpPr>
          <p:cNvPr id="5" name="Tijdelijke aanduiding voor tekst 4">
            <a:extLst>
              <a:ext uri="{FF2B5EF4-FFF2-40B4-BE49-F238E27FC236}">
                <a16:creationId xmlns:a16="http://schemas.microsoft.com/office/drawing/2014/main" id="{D8DD597F-EFA7-E361-B6E9-6E27E2D9F883}"/>
              </a:ext>
            </a:extLst>
          </p:cNvPr>
          <p:cNvSpPr>
            <a:spLocks noGrp="1"/>
          </p:cNvSpPr>
          <p:nvPr>
            <p:ph type="body" idx="1"/>
          </p:nvPr>
        </p:nvSpPr>
        <p:spPr>
          <a:xfrm>
            <a:off x="1078992" y="2292824"/>
            <a:ext cx="7207364" cy="771097"/>
          </a:xfrm>
        </p:spPr>
        <p:txBody>
          <a:bodyPr vert="horz" lIns="91440" tIns="45720" rIns="91440" bIns="45720" rtlCol="0">
            <a:normAutofit/>
          </a:bodyPr>
          <a:lstStyle/>
          <a:p>
            <a:pPr>
              <a:lnSpc>
                <a:spcPct val="100000"/>
              </a:lnSpc>
            </a:pPr>
            <a:endParaRPr lang="en-US" sz="2200" dirty="0">
              <a:solidFill>
                <a:srgbClr val="FFFFFF"/>
              </a:solidFill>
            </a:endParaRPr>
          </a:p>
        </p:txBody>
      </p:sp>
      <p:cxnSp>
        <p:nvCxnSpPr>
          <p:cNvPr id="7211" name="Straight Connector 7210">
            <a:extLst>
              <a:ext uri="{FF2B5EF4-FFF2-40B4-BE49-F238E27FC236}">
                <a16:creationId xmlns:a16="http://schemas.microsoft.com/office/drawing/2014/main" id="{0171B0E8-564E-4AB0-9F02-631F8186CD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78992" y="2138405"/>
            <a:ext cx="720768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213"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951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8196"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8197" name="Straight Connector 820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8198" name="Rectangle 820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Eiffel Tower at night : photos, light show and glitter">
            <a:extLst>
              <a:ext uri="{FF2B5EF4-FFF2-40B4-BE49-F238E27FC236}">
                <a16:creationId xmlns:a16="http://schemas.microsoft.com/office/drawing/2014/main" id="{6DE204D6-4298-90B5-947F-F8E88907C3E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25000"/>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0" name="Rectangle 8204">
            <a:extLst>
              <a:ext uri="{FF2B5EF4-FFF2-40B4-BE49-F238E27FC236}">
                <a16:creationId xmlns:a16="http://schemas.microsoft.com/office/drawing/2014/main" id="{E00BAC37-2349-41A4-84EA-E79BF409D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5063319"/>
          </a:xfrm>
          <a:prstGeom prst="rect">
            <a:avLst/>
          </a:prstGeom>
          <a:gradFill>
            <a:gsLst>
              <a:gs pos="100000">
                <a:srgbClr val="000000">
                  <a:alpha val="0"/>
                </a:srgbClr>
              </a:gs>
              <a:gs pos="0">
                <a:schemeClr val="tx1"/>
              </a:gs>
              <a:gs pos="0">
                <a:srgbClr val="000000">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AA08417D-312D-CD67-B97B-560B3A654279}"/>
              </a:ext>
            </a:extLst>
          </p:cNvPr>
          <p:cNvSpPr>
            <a:spLocks noGrp="1"/>
          </p:cNvSpPr>
          <p:nvPr>
            <p:ph type="title"/>
          </p:nvPr>
        </p:nvSpPr>
        <p:spPr>
          <a:xfrm>
            <a:off x="1078992" y="643468"/>
            <a:ext cx="7207364" cy="1334069"/>
          </a:xfrm>
        </p:spPr>
        <p:txBody>
          <a:bodyPr vert="horz" lIns="91440" tIns="45720" rIns="91440" bIns="45720" rtlCol="0" anchor="b">
            <a:normAutofit/>
          </a:bodyPr>
          <a:lstStyle/>
          <a:p>
            <a:r>
              <a:rPr lang="en-US">
                <a:solidFill>
                  <a:srgbClr val="FFFFFF"/>
                </a:solidFill>
              </a:rPr>
              <a:t>Eiffeltoren by night</a:t>
            </a:r>
          </a:p>
        </p:txBody>
      </p:sp>
      <p:sp>
        <p:nvSpPr>
          <p:cNvPr id="5" name="Tijdelijke aanduiding voor tekst 4">
            <a:extLst>
              <a:ext uri="{FF2B5EF4-FFF2-40B4-BE49-F238E27FC236}">
                <a16:creationId xmlns:a16="http://schemas.microsoft.com/office/drawing/2014/main" id="{85D619AC-DD54-F49E-9550-3B48A10E65CE}"/>
              </a:ext>
            </a:extLst>
          </p:cNvPr>
          <p:cNvSpPr>
            <a:spLocks noGrp="1"/>
          </p:cNvSpPr>
          <p:nvPr>
            <p:ph type="body" idx="1"/>
          </p:nvPr>
        </p:nvSpPr>
        <p:spPr>
          <a:xfrm>
            <a:off x="1078992" y="2292824"/>
            <a:ext cx="7207364" cy="771097"/>
          </a:xfrm>
        </p:spPr>
        <p:txBody>
          <a:bodyPr vert="horz" lIns="91440" tIns="45720" rIns="91440" bIns="45720" rtlCol="0">
            <a:normAutofit/>
          </a:bodyPr>
          <a:lstStyle/>
          <a:p>
            <a:pPr>
              <a:lnSpc>
                <a:spcPct val="100000"/>
              </a:lnSpc>
            </a:pPr>
            <a:endParaRPr lang="en-US" sz="2200">
              <a:solidFill>
                <a:srgbClr val="FFFFFF"/>
              </a:solidFill>
            </a:endParaRPr>
          </a:p>
        </p:txBody>
      </p:sp>
      <p:cxnSp>
        <p:nvCxnSpPr>
          <p:cNvPr id="8202" name="Straight Connector 8206">
            <a:extLst>
              <a:ext uri="{FF2B5EF4-FFF2-40B4-BE49-F238E27FC236}">
                <a16:creationId xmlns:a16="http://schemas.microsoft.com/office/drawing/2014/main" id="{0171B0E8-564E-4AB0-9F02-631F8186CD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78992" y="2138405"/>
            <a:ext cx="720768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204"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170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D4410F0-E565-F7D0-7750-799223D5D215}"/>
            </a:ext>
          </a:extLst>
        </p:cNvPr>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46F54E4-6B2A-8D25-BADE-4160DC14F40E}"/>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dirty="0" err="1">
                <a:solidFill>
                  <a:schemeClr val="bg1"/>
                </a:solidFill>
                <a:latin typeface="+mj-lt"/>
                <a:ea typeface="+mj-ea"/>
                <a:cs typeface="+mj-cs"/>
              </a:rPr>
              <a:t>Woensdag</a:t>
            </a:r>
            <a:endParaRPr lang="en-US" sz="5400" i="1" kern="1200" spc="100" baseline="0" dirty="0">
              <a:solidFill>
                <a:schemeClr val="bg1"/>
              </a:solidFill>
              <a:latin typeface="+mj-lt"/>
              <a:ea typeface="+mj-ea"/>
              <a:cs typeface="+mj-cs"/>
            </a:endParaRPr>
          </a:p>
        </p:txBody>
      </p:sp>
      <p:sp>
        <p:nvSpPr>
          <p:cNvPr id="1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 name="Tijdelijke aanduiding voor inhoud 3">
            <a:extLst>
              <a:ext uri="{FF2B5EF4-FFF2-40B4-BE49-F238E27FC236}">
                <a16:creationId xmlns:a16="http://schemas.microsoft.com/office/drawing/2014/main" id="{74F8D723-25BD-1ACA-ABC6-3EEBAF76BC77}"/>
              </a:ext>
            </a:extLst>
          </p:cNvPr>
          <p:cNvGraphicFramePr>
            <a:graphicFrameLocks noGrp="1"/>
          </p:cNvGraphicFramePr>
          <p:nvPr>
            <p:ph idx="1"/>
            <p:extLst>
              <p:ext uri="{D42A27DB-BD31-4B8C-83A1-F6EECF244321}">
                <p14:modId xmlns:p14="http://schemas.microsoft.com/office/powerpoint/2010/main" val="2554459562"/>
              </p:ext>
            </p:extLst>
          </p:nvPr>
        </p:nvGraphicFramePr>
        <p:xfrm>
          <a:off x="5796500" y="1498971"/>
          <a:ext cx="5640400" cy="4627554"/>
        </p:xfrm>
        <a:graphic>
          <a:graphicData uri="http://schemas.openxmlformats.org/drawingml/2006/table">
            <a:tbl>
              <a:tblPr firstRow="1" bandRow="1"/>
              <a:tblGrid>
                <a:gridCol w="1341692">
                  <a:extLst>
                    <a:ext uri="{9D8B030D-6E8A-4147-A177-3AD203B41FA5}">
                      <a16:colId xmlns:a16="http://schemas.microsoft.com/office/drawing/2014/main" val="4001589979"/>
                    </a:ext>
                  </a:extLst>
                </a:gridCol>
                <a:gridCol w="4298708">
                  <a:extLst>
                    <a:ext uri="{9D8B030D-6E8A-4147-A177-3AD203B41FA5}">
                      <a16:colId xmlns:a16="http://schemas.microsoft.com/office/drawing/2014/main" val="717401380"/>
                    </a:ext>
                  </a:extLst>
                </a:gridCol>
              </a:tblGrid>
              <a:tr h="658353">
                <a:tc>
                  <a:txBody>
                    <a:bodyPr/>
                    <a:lstStyle/>
                    <a:p>
                      <a:pPr algn="l" fontAlgn="t"/>
                      <a:endParaRPr lang="nl-NL" sz="2200" b="0" i="0" u="none" strike="noStrike" dirty="0">
                        <a:effectLst/>
                        <a:latin typeface="Arial" panose="020B0604020202020204" pitchFamily="34" charset="0"/>
                      </a:endParaRPr>
                    </a:p>
                  </a:txBody>
                  <a:tcPr marL="97775" marR="97775" marT="48888" marB="48888">
                    <a:lnL>
                      <a:noFill/>
                    </a:lnL>
                    <a:lnR>
                      <a:noFill/>
                    </a:lnR>
                    <a:lnT>
                      <a:noFill/>
                    </a:lnT>
                    <a:lnB>
                      <a:noFill/>
                    </a:lnB>
                    <a:noFill/>
                  </a:tcPr>
                </a:tc>
                <a:tc>
                  <a:txBody>
                    <a:bodyPr/>
                    <a:lstStyle/>
                    <a:p>
                      <a:pPr algn="l" fontAlgn="t"/>
                      <a:r>
                        <a:rPr lang="nl-NL" sz="2200" b="0" i="0" u="none" strike="noStrike" dirty="0">
                          <a:effectLst/>
                          <a:latin typeface="Abadi Extra Light" panose="020B0204020104020204" pitchFamily="34" charset="0"/>
                        </a:rPr>
                        <a:t>Ontbijt in het hotel </a:t>
                      </a:r>
                      <a:endParaRPr lang="nl-NL" sz="2200" b="0" i="0" u="none" strike="noStrike" dirty="0">
                        <a:effectLst/>
                        <a:latin typeface="Arial" panose="020B0604020202020204" pitchFamily="34" charset="0"/>
                      </a:endParaRPr>
                    </a:p>
                  </a:txBody>
                  <a:tcPr marL="97775" marR="97775" marT="48888" marB="48888">
                    <a:lnL>
                      <a:noFill/>
                    </a:lnL>
                    <a:lnR>
                      <a:noFill/>
                    </a:lnR>
                    <a:lnT>
                      <a:noFill/>
                    </a:lnT>
                    <a:lnB>
                      <a:noFill/>
                    </a:lnB>
                    <a:noFill/>
                  </a:tcPr>
                </a:tc>
                <a:extLst>
                  <a:ext uri="{0D108BD9-81ED-4DB2-BD59-A6C34878D82A}">
                    <a16:rowId xmlns:a16="http://schemas.microsoft.com/office/drawing/2014/main" val="1019737922"/>
                  </a:ext>
                </a:extLst>
              </a:tr>
              <a:tr h="723536">
                <a:tc>
                  <a:txBody>
                    <a:bodyPr/>
                    <a:lstStyle/>
                    <a:p>
                      <a:pPr algn="l" fontAlgn="t"/>
                      <a:r>
                        <a:rPr lang="nl-NL" sz="2200" b="0" i="0" u="none" strike="noStrike">
                          <a:effectLst/>
                          <a:latin typeface="Abadi Extra Light" panose="020B0204020104020204" pitchFamily="34" charset="0"/>
                        </a:rPr>
                        <a:t>Ochtend </a:t>
                      </a:r>
                      <a:endParaRPr lang="nl-NL" sz="2200" b="0" i="0" u="none" strike="noStrike">
                        <a:effectLst/>
                        <a:latin typeface="Arial" panose="020B0604020202020204" pitchFamily="34" charset="0"/>
                      </a:endParaRPr>
                    </a:p>
                  </a:txBody>
                  <a:tcPr marL="97775" marR="97775" marT="48888" marB="48888">
                    <a:lnL>
                      <a:noFill/>
                    </a:lnL>
                    <a:lnR>
                      <a:noFill/>
                    </a:lnR>
                    <a:lnT>
                      <a:noFill/>
                    </a:lnT>
                    <a:lnB>
                      <a:noFill/>
                    </a:lnB>
                    <a:noFill/>
                  </a:tcPr>
                </a:tc>
                <a:tc>
                  <a:txBody>
                    <a:bodyPr/>
                    <a:lstStyle/>
                    <a:p>
                      <a:pPr algn="l" fontAlgn="t"/>
                      <a:r>
                        <a:rPr lang="nl-NL" sz="2200" b="0" i="0" u="none" strike="noStrike" dirty="0">
                          <a:effectLst/>
                          <a:latin typeface="Abadi Extra Light" panose="020B0204020104020204" pitchFamily="34" charset="0"/>
                        </a:rPr>
                        <a:t>Keuze: Met de bus bezoek aan Louvre of Museum of Natural </a:t>
                      </a:r>
                      <a:r>
                        <a:rPr lang="nl-NL" sz="2200" b="0" i="0" u="none" strike="noStrike" dirty="0" err="1">
                          <a:effectLst/>
                          <a:latin typeface="Abadi Extra Light" panose="020B0204020104020204" pitchFamily="34" charset="0"/>
                        </a:rPr>
                        <a:t>History</a:t>
                      </a:r>
                      <a:endParaRPr lang="nl-NL" sz="2200" b="0" i="0" u="none" strike="noStrike" dirty="0">
                        <a:effectLst/>
                        <a:latin typeface="Abadi Extra Light" panose="020B0204020104020204" pitchFamily="34" charset="0"/>
                      </a:endParaRPr>
                    </a:p>
                    <a:p>
                      <a:pPr algn="l" fontAlgn="t"/>
                      <a:endParaRPr lang="nl-NL" sz="2200" b="0" i="0" u="none" strike="noStrike" dirty="0">
                        <a:effectLst/>
                        <a:latin typeface="Arial" panose="020B0604020202020204" pitchFamily="34" charset="0"/>
                      </a:endParaRPr>
                    </a:p>
                  </a:txBody>
                  <a:tcPr marL="97775" marR="97775" marT="48888" marB="48888">
                    <a:lnL>
                      <a:noFill/>
                    </a:lnL>
                    <a:lnR>
                      <a:noFill/>
                    </a:lnR>
                    <a:lnT>
                      <a:noFill/>
                    </a:lnT>
                    <a:lnB>
                      <a:noFill/>
                    </a:lnB>
                    <a:noFill/>
                  </a:tcPr>
                </a:tc>
                <a:extLst>
                  <a:ext uri="{0D108BD9-81ED-4DB2-BD59-A6C34878D82A}">
                    <a16:rowId xmlns:a16="http://schemas.microsoft.com/office/drawing/2014/main" val="257611989"/>
                  </a:ext>
                </a:extLst>
              </a:tr>
              <a:tr h="723536">
                <a:tc>
                  <a:txBody>
                    <a:bodyPr/>
                    <a:lstStyle/>
                    <a:p>
                      <a:pPr algn="l" fontAlgn="t"/>
                      <a:r>
                        <a:rPr lang="en-US" sz="2200" b="0" i="0" u="none" strike="noStrike" dirty="0">
                          <a:effectLst/>
                          <a:latin typeface="Abadi Extra Light" panose="020B0204020104020204" pitchFamily="34" charset="0"/>
                        </a:rPr>
                        <a:t>Middag:</a:t>
                      </a:r>
                      <a:endParaRPr lang="en-US" sz="2200" b="0" i="0" u="none" strike="noStrike" dirty="0">
                        <a:effectLst/>
                        <a:latin typeface="Arial" panose="020B0604020202020204" pitchFamily="34" charset="0"/>
                      </a:endParaRPr>
                    </a:p>
                  </a:txBody>
                  <a:tcPr marL="97775" marR="97775" marT="48888" marB="48888">
                    <a:lnL>
                      <a:noFill/>
                    </a:lnL>
                    <a:lnR>
                      <a:noFill/>
                    </a:lnR>
                    <a:lnT>
                      <a:noFill/>
                    </a:lnT>
                    <a:lnB>
                      <a:noFill/>
                    </a:lnB>
                    <a:noFill/>
                  </a:tcPr>
                </a:tc>
                <a:tc>
                  <a:txBody>
                    <a:bodyPr/>
                    <a:lstStyle/>
                    <a:p>
                      <a:pPr algn="l" fontAlgn="t"/>
                      <a:r>
                        <a:rPr lang="nl-NL" sz="2200" b="0" i="0" u="none" strike="noStrike" dirty="0">
                          <a:effectLst/>
                          <a:latin typeface="Abadi Extra Light" panose="020B0204020104020204" pitchFamily="34" charset="0"/>
                        </a:rPr>
                        <a:t>Keuze: Shoppen in Les </a:t>
                      </a:r>
                      <a:r>
                        <a:rPr lang="nl-NL" sz="2200" b="0" i="0" u="none" strike="noStrike" dirty="0" err="1">
                          <a:effectLst/>
                          <a:latin typeface="Abadi Extra Light" panose="020B0204020104020204" pitchFamily="34" charset="0"/>
                        </a:rPr>
                        <a:t>Halles</a:t>
                      </a:r>
                      <a:r>
                        <a:rPr lang="nl-NL" sz="2200" b="0" i="0" u="none" strike="noStrike" dirty="0">
                          <a:effectLst/>
                          <a:latin typeface="Abadi Extra Light" panose="020B0204020104020204" pitchFamily="34" charset="0"/>
                        </a:rPr>
                        <a:t>  of met de metro een bezoek aan Stade de France</a:t>
                      </a:r>
                    </a:p>
                    <a:p>
                      <a:pPr algn="l" fontAlgn="t"/>
                      <a:endParaRPr lang="nl-NL" sz="2200" b="0" i="0" u="none" strike="noStrike" dirty="0">
                        <a:effectLst/>
                        <a:latin typeface="Arial" panose="020B0604020202020204" pitchFamily="34" charset="0"/>
                      </a:endParaRPr>
                    </a:p>
                  </a:txBody>
                  <a:tcPr marL="97775" marR="97775" marT="48888" marB="48888">
                    <a:lnL>
                      <a:noFill/>
                    </a:lnL>
                    <a:lnR>
                      <a:noFill/>
                    </a:lnR>
                    <a:lnT>
                      <a:noFill/>
                    </a:lnT>
                    <a:lnB>
                      <a:noFill/>
                    </a:lnB>
                    <a:noFill/>
                  </a:tcPr>
                </a:tc>
                <a:extLst>
                  <a:ext uri="{0D108BD9-81ED-4DB2-BD59-A6C34878D82A}">
                    <a16:rowId xmlns:a16="http://schemas.microsoft.com/office/drawing/2014/main" val="2053152308"/>
                  </a:ext>
                </a:extLst>
              </a:tr>
              <a:tr h="658353">
                <a:tc>
                  <a:txBody>
                    <a:bodyPr/>
                    <a:lstStyle/>
                    <a:p>
                      <a:pPr algn="l" fontAlgn="t"/>
                      <a:r>
                        <a:rPr lang="nl-NL" sz="2200" b="0" i="0" u="none" strike="noStrike">
                          <a:effectLst/>
                          <a:latin typeface="Abadi Extra Light" panose="020B0204020104020204" pitchFamily="34" charset="0"/>
                        </a:rPr>
                        <a:t>18:00</a:t>
                      </a:r>
                      <a:endParaRPr lang="nl-NL" sz="2200" b="0" i="0" u="none" strike="noStrike">
                        <a:effectLst/>
                        <a:latin typeface="Arial" panose="020B0604020202020204" pitchFamily="34" charset="0"/>
                      </a:endParaRPr>
                    </a:p>
                  </a:txBody>
                  <a:tcPr marL="97775" marR="97775" marT="48888" marB="48888">
                    <a:lnL>
                      <a:noFill/>
                    </a:lnL>
                    <a:lnR>
                      <a:noFill/>
                    </a:lnR>
                    <a:lnT>
                      <a:noFill/>
                    </a:lnT>
                    <a:lnB>
                      <a:noFill/>
                    </a:lnB>
                    <a:noFill/>
                  </a:tcPr>
                </a:tc>
                <a:tc>
                  <a:txBody>
                    <a:bodyPr/>
                    <a:lstStyle/>
                    <a:p>
                      <a:pPr algn="l" fontAlgn="t"/>
                      <a:r>
                        <a:rPr lang="nl-NL" sz="2200" b="0" i="0" u="none" strike="noStrike" dirty="0">
                          <a:effectLst/>
                          <a:latin typeface="Abadi Extra Light" panose="020B0204020104020204" pitchFamily="34" charset="0"/>
                        </a:rPr>
                        <a:t>Diner in het hotel </a:t>
                      </a:r>
                      <a:endParaRPr lang="nl-NL" sz="2200" b="0" i="0" u="none" strike="noStrike" dirty="0">
                        <a:effectLst/>
                        <a:latin typeface="Arial" panose="020B0604020202020204" pitchFamily="34" charset="0"/>
                      </a:endParaRPr>
                    </a:p>
                  </a:txBody>
                  <a:tcPr marL="97775" marR="97775" marT="48888" marB="48888">
                    <a:lnL>
                      <a:noFill/>
                    </a:lnL>
                    <a:lnR>
                      <a:noFill/>
                    </a:lnR>
                    <a:lnT>
                      <a:noFill/>
                    </a:lnT>
                    <a:lnB>
                      <a:noFill/>
                    </a:lnB>
                    <a:noFill/>
                  </a:tcPr>
                </a:tc>
                <a:extLst>
                  <a:ext uri="{0D108BD9-81ED-4DB2-BD59-A6C34878D82A}">
                    <a16:rowId xmlns:a16="http://schemas.microsoft.com/office/drawing/2014/main" val="2202211609"/>
                  </a:ext>
                </a:extLst>
              </a:tr>
              <a:tr h="723536">
                <a:tc>
                  <a:txBody>
                    <a:bodyPr/>
                    <a:lstStyle/>
                    <a:p>
                      <a:pPr algn="l" fontAlgn="t"/>
                      <a:r>
                        <a:rPr lang="nl-NL" sz="2200" b="0" i="0" u="none" strike="noStrike">
                          <a:effectLst/>
                          <a:latin typeface="Abadi Extra Light" panose="020B0204020104020204" pitchFamily="34" charset="0"/>
                        </a:rPr>
                        <a:t>Na het diner:</a:t>
                      </a:r>
                      <a:endParaRPr lang="nl-NL" sz="2200" b="0" i="0" u="none" strike="noStrike">
                        <a:effectLst/>
                        <a:latin typeface="Arial" panose="020B0604020202020204" pitchFamily="34" charset="0"/>
                      </a:endParaRPr>
                    </a:p>
                  </a:txBody>
                  <a:tcPr marL="97775" marR="97775" marT="48888" marB="48888">
                    <a:lnL>
                      <a:noFill/>
                    </a:lnL>
                    <a:lnR>
                      <a:noFill/>
                    </a:lnR>
                    <a:lnT>
                      <a:noFill/>
                    </a:lnT>
                    <a:lnB>
                      <a:noFill/>
                    </a:lnB>
                    <a:noFill/>
                  </a:tcPr>
                </a:tc>
                <a:tc>
                  <a:txBody>
                    <a:bodyPr/>
                    <a:lstStyle/>
                    <a:p>
                      <a:pPr algn="l" fontAlgn="t"/>
                      <a:r>
                        <a:rPr lang="en-US" sz="2200" b="0" i="0" u="none" strike="noStrike" dirty="0" err="1">
                          <a:effectLst/>
                          <a:latin typeface="Abadi Extra Light" panose="020B0204020104020204" pitchFamily="34" charset="0"/>
                        </a:rPr>
                        <a:t>Rustig</a:t>
                      </a:r>
                      <a:r>
                        <a:rPr lang="en-US" sz="2200" b="0" i="0" u="none" strike="noStrike" dirty="0">
                          <a:effectLst/>
                          <a:latin typeface="Abadi Extra Light" panose="020B0204020104020204" pitchFamily="34" charset="0"/>
                        </a:rPr>
                        <a:t> </a:t>
                      </a:r>
                      <a:r>
                        <a:rPr lang="en-US" sz="2200" b="0" i="0" u="none" strike="noStrike" dirty="0" err="1">
                          <a:effectLst/>
                          <a:latin typeface="Abadi Extra Light" panose="020B0204020104020204" pitchFamily="34" charset="0"/>
                        </a:rPr>
                        <a:t>avondje</a:t>
                      </a:r>
                      <a:r>
                        <a:rPr lang="en-US" sz="2200" b="0" i="0" u="none" strike="noStrike" dirty="0">
                          <a:effectLst/>
                          <a:latin typeface="Abadi Extra Light" panose="020B0204020104020204" pitchFamily="34" charset="0"/>
                        </a:rPr>
                        <a:t> in hotel. </a:t>
                      </a:r>
                      <a:r>
                        <a:rPr lang="en-US" sz="2200" b="0" i="0" u="none" strike="noStrike" dirty="0" err="1">
                          <a:effectLst/>
                          <a:latin typeface="Abadi Extra Light" panose="020B0204020104020204" pitchFamily="34" charset="0"/>
                        </a:rPr>
                        <a:t>Spullen</a:t>
                      </a:r>
                      <a:r>
                        <a:rPr lang="en-US" sz="2200" b="0" i="0" u="none" strike="noStrike" dirty="0">
                          <a:effectLst/>
                          <a:latin typeface="Abadi Extra Light" panose="020B0204020104020204" pitchFamily="34" charset="0"/>
                        </a:rPr>
                        <a:t> </a:t>
                      </a:r>
                      <a:r>
                        <a:rPr lang="en-US" sz="2200" b="0" i="0" u="none" strike="noStrike" dirty="0" err="1">
                          <a:effectLst/>
                          <a:latin typeface="Abadi Extra Light" panose="020B0204020104020204" pitchFamily="34" charset="0"/>
                        </a:rPr>
                        <a:t>inpakken</a:t>
                      </a:r>
                      <a:r>
                        <a:rPr lang="en-US" sz="2200" b="0" i="0" u="none" strike="noStrike" dirty="0">
                          <a:effectLst/>
                          <a:latin typeface="Abadi Extra Light" panose="020B0204020104020204" pitchFamily="34" charset="0"/>
                        </a:rPr>
                        <a:t>!</a:t>
                      </a:r>
                      <a:endParaRPr lang="en-US" sz="2200" b="0" i="0" u="none" strike="noStrike" dirty="0">
                        <a:effectLst/>
                        <a:latin typeface="Arial" panose="020B0604020202020204" pitchFamily="34" charset="0"/>
                      </a:endParaRPr>
                    </a:p>
                  </a:txBody>
                  <a:tcPr marL="97775" marR="97775" marT="48888" marB="48888">
                    <a:lnL>
                      <a:noFill/>
                    </a:lnL>
                    <a:lnR>
                      <a:noFill/>
                    </a:lnR>
                    <a:lnT>
                      <a:noFill/>
                    </a:lnT>
                    <a:lnB>
                      <a:noFill/>
                    </a:lnB>
                    <a:noFill/>
                  </a:tcPr>
                </a:tc>
                <a:extLst>
                  <a:ext uri="{0D108BD9-81ED-4DB2-BD59-A6C34878D82A}">
                    <a16:rowId xmlns:a16="http://schemas.microsoft.com/office/drawing/2014/main" val="852130296"/>
                  </a:ext>
                </a:extLst>
              </a:tr>
            </a:tbl>
          </a:graphicData>
        </a:graphic>
      </p:graphicFrame>
    </p:spTree>
    <p:extLst>
      <p:ext uri="{BB962C8B-B14F-4D97-AF65-F5344CB8AC3E}">
        <p14:creationId xmlns:p14="http://schemas.microsoft.com/office/powerpoint/2010/main" val="224034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02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029" name="Straight Connector 103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030" name="Rectangle 103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Louvre museum in Parijs - Tips &amp; Tickets">
            <a:extLst>
              <a:ext uri="{FF2B5EF4-FFF2-40B4-BE49-F238E27FC236}">
                <a16:creationId xmlns:a16="http://schemas.microsoft.com/office/drawing/2014/main" id="{EFC24877-F040-A070-0C33-53C56C0DE5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422" r="222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E9C0341-CC3B-67EF-2FBC-902B19908939}"/>
              </a:ext>
            </a:extLst>
          </p:cNvPr>
          <p:cNvSpPr>
            <a:spLocks noGrp="1"/>
          </p:cNvSpPr>
          <p:nvPr>
            <p:ph type="title"/>
          </p:nvPr>
        </p:nvSpPr>
        <p:spPr>
          <a:xfrm>
            <a:off x="1078992" y="1143000"/>
            <a:ext cx="9052560" cy="3546179"/>
          </a:xfrm>
        </p:spPr>
        <p:txBody>
          <a:bodyPr vert="horz" lIns="91440" tIns="45720" rIns="91440" bIns="45720" rtlCol="0" anchor="t">
            <a:normAutofit/>
          </a:bodyPr>
          <a:lstStyle/>
          <a:p>
            <a:r>
              <a:rPr lang="en-US" sz="7200" dirty="0" err="1">
                <a:solidFill>
                  <a:srgbClr val="FFFFFF"/>
                </a:solidFill>
              </a:rPr>
              <a:t>Keuze</a:t>
            </a:r>
            <a:r>
              <a:rPr lang="en-US" sz="7200" dirty="0">
                <a:solidFill>
                  <a:srgbClr val="FFFFFF"/>
                </a:solidFill>
              </a:rPr>
              <a:t> 1: Louvre</a:t>
            </a:r>
          </a:p>
        </p:txBody>
      </p:sp>
      <p:cxnSp>
        <p:nvCxnSpPr>
          <p:cNvPr id="1036" name="Straight Connector 1038">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38"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AutoShape 4" descr="Muséum national d'Histoire naturelle official website">
            <a:extLst>
              <a:ext uri="{FF2B5EF4-FFF2-40B4-BE49-F238E27FC236}">
                <a16:creationId xmlns:a16="http://schemas.microsoft.com/office/drawing/2014/main" id="{79A47E30-EDE8-5AD0-2D73-DB77F5B680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Muséum national d'Histoire naturelle official website">
            <a:extLst>
              <a:ext uri="{FF2B5EF4-FFF2-40B4-BE49-F238E27FC236}">
                <a16:creationId xmlns:a16="http://schemas.microsoft.com/office/drawing/2014/main" id="{AF114080-DF55-2B36-1CFE-905B02EF27F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56426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De beste tours en tickets - Frans Nationaal Natuurhistorisch Museum (Musee  National d'Histoire Naturelle) - Viator">
            <a:extLst>
              <a:ext uri="{FF2B5EF4-FFF2-40B4-BE49-F238E27FC236}">
                <a16:creationId xmlns:a16="http://schemas.microsoft.com/office/drawing/2014/main" id="{9D9AD5BD-5961-59EF-4807-E82F65EFE5CF}"/>
              </a:ext>
            </a:extLst>
          </p:cNvPr>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l="3837" r="5512" b="-1"/>
          <a:stretch/>
        </p:blipFill>
        <p:spPr bwMode="auto">
          <a:xfrm>
            <a:off x="2878514" y="10"/>
            <a:ext cx="931348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D910EC3-BC6E-7325-49DA-83673EAF981B}"/>
              </a:ext>
            </a:extLst>
          </p:cNvPr>
          <p:cNvSpPr>
            <a:spLocks noGrp="1"/>
          </p:cNvSpPr>
          <p:nvPr>
            <p:ph type="title"/>
          </p:nvPr>
        </p:nvSpPr>
        <p:spPr>
          <a:xfrm>
            <a:off x="5877532" y="1063256"/>
            <a:ext cx="5312254" cy="1761060"/>
          </a:xfrm>
        </p:spPr>
        <p:txBody>
          <a:bodyPr>
            <a:normAutofit fontScale="90000"/>
          </a:bodyPr>
          <a:lstStyle/>
          <a:p>
            <a:r>
              <a:rPr lang="nl-NL" dirty="0"/>
              <a:t>Keuze 2: Natuurhistorisch museum </a:t>
            </a:r>
          </a:p>
        </p:txBody>
      </p:sp>
      <p:pic>
        <p:nvPicPr>
          <p:cNvPr id="1032" name="Picture 8" descr="National Museum of Natural History (Parijs) - Alles wat u moet weten  VOORDAT je gaat (met foto's) - Tripadvisor">
            <a:extLst>
              <a:ext uri="{FF2B5EF4-FFF2-40B4-BE49-F238E27FC236}">
                <a16:creationId xmlns:a16="http://schemas.microsoft.com/office/drawing/2014/main" id="{EE73B531-7B1D-6DF1-4980-AD77DBB37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84" r="21484"/>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1054" name="Straight Connector 1053">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06804" y="3080982"/>
            <a:ext cx="51206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74B5140-8C49-510D-3A3D-49DCEF4ABC2B}"/>
              </a:ext>
            </a:extLst>
          </p:cNvPr>
          <p:cNvSpPr>
            <a:spLocks noGrp="1"/>
          </p:cNvSpPr>
          <p:nvPr>
            <p:ph idx="1"/>
          </p:nvPr>
        </p:nvSpPr>
        <p:spPr>
          <a:xfrm>
            <a:off x="5877532" y="3309582"/>
            <a:ext cx="5312254" cy="2485157"/>
          </a:xfrm>
        </p:spPr>
        <p:txBody>
          <a:bodyPr>
            <a:normAutofit/>
          </a:bodyPr>
          <a:lstStyle/>
          <a:p>
            <a:endParaRPr lang="nl-NL" dirty="0"/>
          </a:p>
        </p:txBody>
      </p:sp>
      <p:sp>
        <p:nvSpPr>
          <p:cNvPr id="105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04465650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08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083" name="Straight Connector 207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084" name="Rectangle 207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estfield Forum des Halles — Shopping Mall Review | Condé Nast Traveler">
            <a:extLst>
              <a:ext uri="{FF2B5EF4-FFF2-40B4-BE49-F238E27FC236}">
                <a16:creationId xmlns:a16="http://schemas.microsoft.com/office/drawing/2014/main" id="{827B0222-1DB0-6501-5CFD-30FB36CDD3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85" name="Rectangle 2075">
            <a:extLst>
              <a:ext uri="{FF2B5EF4-FFF2-40B4-BE49-F238E27FC236}">
                <a16:creationId xmlns:a16="http://schemas.microsoft.com/office/drawing/2014/main" id="{E00BAC37-2349-41A4-84EA-E79BF409D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5063319"/>
          </a:xfrm>
          <a:prstGeom prst="rect">
            <a:avLst/>
          </a:prstGeom>
          <a:gradFill>
            <a:gsLst>
              <a:gs pos="100000">
                <a:srgbClr val="000000">
                  <a:alpha val="0"/>
                </a:srgbClr>
              </a:gs>
              <a:gs pos="0">
                <a:schemeClr val="tx1"/>
              </a:gs>
              <a:gs pos="0">
                <a:srgbClr val="000000">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8D4236-86A2-2EF8-19B0-E7DA3EEC5402}"/>
              </a:ext>
            </a:extLst>
          </p:cNvPr>
          <p:cNvSpPr>
            <a:spLocks noGrp="1"/>
          </p:cNvSpPr>
          <p:nvPr>
            <p:ph type="title"/>
          </p:nvPr>
        </p:nvSpPr>
        <p:spPr>
          <a:xfrm>
            <a:off x="1078992" y="643468"/>
            <a:ext cx="7207364" cy="1334069"/>
          </a:xfrm>
        </p:spPr>
        <p:txBody>
          <a:bodyPr vert="horz" lIns="91440" tIns="45720" rIns="91440" bIns="45720" rtlCol="0" anchor="b">
            <a:normAutofit fontScale="90000"/>
          </a:bodyPr>
          <a:lstStyle/>
          <a:p>
            <a:r>
              <a:rPr lang="en-US" dirty="0" err="1">
                <a:solidFill>
                  <a:srgbClr val="FFFFFF"/>
                </a:solidFill>
              </a:rPr>
              <a:t>Keuze</a:t>
            </a:r>
            <a:r>
              <a:rPr lang="en-US" dirty="0">
                <a:solidFill>
                  <a:srgbClr val="FFFFFF"/>
                </a:solidFill>
              </a:rPr>
              <a:t> 1: </a:t>
            </a:r>
            <a:r>
              <a:rPr lang="en-US" dirty="0" err="1">
                <a:solidFill>
                  <a:srgbClr val="FFFFFF"/>
                </a:solidFill>
              </a:rPr>
              <a:t>Shoppen</a:t>
            </a:r>
            <a:r>
              <a:rPr lang="en-US" dirty="0">
                <a:solidFill>
                  <a:srgbClr val="FFFFFF"/>
                </a:solidFill>
              </a:rPr>
              <a:t> in Les Halles</a:t>
            </a:r>
          </a:p>
        </p:txBody>
      </p:sp>
      <p:cxnSp>
        <p:nvCxnSpPr>
          <p:cNvPr id="2086" name="Straight Connector 2077">
            <a:extLst>
              <a:ext uri="{FF2B5EF4-FFF2-40B4-BE49-F238E27FC236}">
                <a16:creationId xmlns:a16="http://schemas.microsoft.com/office/drawing/2014/main" id="{0171B0E8-564E-4AB0-9F02-631F8186CD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78992" y="2138405"/>
            <a:ext cx="720768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087"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03127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3085"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3087" name="Straight Connector 3086">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089" name="Rectangle 308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Rectangle 309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0" name="Picture 8" descr="Stade de France">
            <a:extLst>
              <a:ext uri="{FF2B5EF4-FFF2-40B4-BE49-F238E27FC236}">
                <a16:creationId xmlns:a16="http://schemas.microsoft.com/office/drawing/2014/main" id="{0A1FADF9-E31E-CE0A-4C4B-6A906A1113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254" b="248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159D5F8-1C7E-6F9A-9F54-377B77F44D22}"/>
              </a:ext>
            </a:extLst>
          </p:cNvPr>
          <p:cNvSpPr>
            <a:spLocks noGrp="1"/>
          </p:cNvSpPr>
          <p:nvPr>
            <p:ph type="title"/>
          </p:nvPr>
        </p:nvSpPr>
        <p:spPr>
          <a:xfrm>
            <a:off x="1078992" y="1143000"/>
            <a:ext cx="9052560" cy="3546179"/>
          </a:xfrm>
        </p:spPr>
        <p:txBody>
          <a:bodyPr vert="horz" lIns="91440" tIns="45720" rIns="91440" bIns="45720" rtlCol="0" anchor="t">
            <a:normAutofit/>
          </a:bodyPr>
          <a:lstStyle/>
          <a:p>
            <a:r>
              <a:rPr lang="en-US" sz="7200" dirty="0" err="1">
                <a:solidFill>
                  <a:srgbClr val="FFFFFF"/>
                </a:solidFill>
              </a:rPr>
              <a:t>Keuze</a:t>
            </a:r>
            <a:r>
              <a:rPr lang="en-US" sz="7200" dirty="0">
                <a:solidFill>
                  <a:srgbClr val="FFFFFF"/>
                </a:solidFill>
              </a:rPr>
              <a:t> 2: Stade de France</a:t>
            </a:r>
            <a:br>
              <a:rPr lang="en-US" sz="7200" dirty="0">
                <a:solidFill>
                  <a:srgbClr val="FFFFFF"/>
                </a:solidFill>
              </a:rPr>
            </a:br>
            <a:endParaRPr lang="en-US" sz="7200" dirty="0">
              <a:solidFill>
                <a:srgbClr val="FFFFFF"/>
              </a:solidFill>
            </a:endParaRPr>
          </a:p>
        </p:txBody>
      </p:sp>
      <p:cxnSp>
        <p:nvCxnSpPr>
          <p:cNvPr id="3093" name="Straight Connector 309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9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AutoShape 2" descr="Stade de France - Stadionwijzer.nl">
            <a:extLst>
              <a:ext uri="{FF2B5EF4-FFF2-40B4-BE49-F238E27FC236}">
                <a16:creationId xmlns:a16="http://schemas.microsoft.com/office/drawing/2014/main" id="{C13EA68B-40C7-89BF-E3AB-F34FE19B26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60344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BCBCA6F-18C3-6BDB-650D-F3613D53CDD2}"/>
            </a:ext>
          </a:extLst>
        </p:cNvPr>
        <p:cNvGrpSpPr/>
        <p:nvPr/>
      </p:nvGrpSpPr>
      <p:grpSpPr>
        <a:xfrm>
          <a:off x="0" y="0"/>
          <a:ext cx="0" cy="0"/>
          <a:chOff x="0" y="0"/>
          <a:chExt cx="0" cy="0"/>
        </a:xfrm>
      </p:grpSpPr>
      <p:sp>
        <p:nvSpPr>
          <p:cNvPr id="57"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59" name="Straight Connector 58">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61" name="Rectangle 6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3323651-5619-7770-DE9D-1599C4AAE544}"/>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Donderdag</a:t>
            </a:r>
          </a:p>
        </p:txBody>
      </p:sp>
      <p:sp>
        <p:nvSpPr>
          <p:cNvPr id="6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6" name="Tijdelijke aanduiding voor inhoud 5">
            <a:extLst>
              <a:ext uri="{FF2B5EF4-FFF2-40B4-BE49-F238E27FC236}">
                <a16:creationId xmlns:a16="http://schemas.microsoft.com/office/drawing/2014/main" id="{FF616C32-2508-D48A-1B93-AFE9F10770AD}"/>
              </a:ext>
            </a:extLst>
          </p:cNvPr>
          <p:cNvGraphicFramePr>
            <a:graphicFrameLocks noGrp="1"/>
          </p:cNvGraphicFramePr>
          <p:nvPr>
            <p:ph idx="1"/>
            <p:extLst>
              <p:ext uri="{D42A27DB-BD31-4B8C-83A1-F6EECF244321}">
                <p14:modId xmlns:p14="http://schemas.microsoft.com/office/powerpoint/2010/main" val="2076492651"/>
              </p:ext>
            </p:extLst>
          </p:nvPr>
        </p:nvGraphicFramePr>
        <p:xfrm>
          <a:off x="5796500" y="1376025"/>
          <a:ext cx="5640400" cy="4126838"/>
        </p:xfrm>
        <a:graphic>
          <a:graphicData uri="http://schemas.openxmlformats.org/drawingml/2006/table">
            <a:tbl>
              <a:tblPr firstRow="1" bandRow="1">
                <a:noFill/>
                <a:tableStyleId>{5A111915-BE36-4E01-A7E5-04B1672EAD32}</a:tableStyleId>
              </a:tblPr>
              <a:tblGrid>
                <a:gridCol w="1714751">
                  <a:extLst>
                    <a:ext uri="{9D8B030D-6E8A-4147-A177-3AD203B41FA5}">
                      <a16:colId xmlns:a16="http://schemas.microsoft.com/office/drawing/2014/main" val="1312494170"/>
                    </a:ext>
                  </a:extLst>
                </a:gridCol>
                <a:gridCol w="3925649">
                  <a:extLst>
                    <a:ext uri="{9D8B030D-6E8A-4147-A177-3AD203B41FA5}">
                      <a16:colId xmlns:a16="http://schemas.microsoft.com/office/drawing/2014/main" val="332840216"/>
                    </a:ext>
                  </a:extLst>
                </a:gridCol>
              </a:tblGrid>
              <a:tr h="1401318">
                <a:tc>
                  <a:txBody>
                    <a:bodyPr/>
                    <a:lstStyle/>
                    <a:p>
                      <a:r>
                        <a:rPr lang="nl-NL" sz="2200" b="0" cap="none" spc="0" dirty="0">
                          <a:solidFill>
                            <a:schemeClr val="tx1">
                              <a:lumMod val="75000"/>
                              <a:lumOff val="25000"/>
                            </a:schemeClr>
                          </a:solidFill>
                          <a:latin typeface="+mn-lt"/>
                        </a:rPr>
                        <a:t>ochtend</a:t>
                      </a:r>
                    </a:p>
                  </a:txBody>
                  <a:tcPr marL="299084" marR="179451" marT="179451" marB="17945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2200" b="0" cap="none" spc="0" dirty="0" err="1">
                          <a:solidFill>
                            <a:schemeClr val="tx1">
                              <a:lumMod val="75000"/>
                              <a:lumOff val="25000"/>
                            </a:schemeClr>
                          </a:solidFill>
                          <a:latin typeface="+mn-lt"/>
                        </a:rPr>
                        <a:t>Ontbijt</a:t>
                      </a:r>
                      <a:r>
                        <a:rPr lang="en-US" sz="2200" b="0" cap="none" spc="0" dirty="0">
                          <a:solidFill>
                            <a:schemeClr val="tx1">
                              <a:lumMod val="75000"/>
                              <a:lumOff val="25000"/>
                            </a:schemeClr>
                          </a:solidFill>
                          <a:latin typeface="+mn-lt"/>
                        </a:rPr>
                        <a:t> hotel</a:t>
                      </a:r>
                    </a:p>
                    <a:p>
                      <a:r>
                        <a:rPr lang="en-US" sz="2200" b="0" cap="none" spc="0" dirty="0">
                          <a:solidFill>
                            <a:schemeClr val="tx1">
                              <a:lumMod val="75000"/>
                              <a:lumOff val="25000"/>
                            </a:schemeClr>
                          </a:solidFill>
                          <a:latin typeface="+mn-lt"/>
                        </a:rPr>
                        <a:t>Met het OV </a:t>
                      </a:r>
                      <a:r>
                        <a:rPr lang="en-US" sz="2200" b="0" cap="none" spc="0" dirty="0" err="1">
                          <a:solidFill>
                            <a:schemeClr val="tx1">
                              <a:lumMod val="75000"/>
                              <a:lumOff val="25000"/>
                            </a:schemeClr>
                          </a:solidFill>
                          <a:latin typeface="+mn-lt"/>
                        </a:rPr>
                        <a:t>naar</a:t>
                      </a:r>
                      <a:r>
                        <a:rPr lang="en-US" sz="2200" b="0" cap="none" spc="0" dirty="0">
                          <a:solidFill>
                            <a:schemeClr val="tx1">
                              <a:lumMod val="75000"/>
                              <a:lumOff val="25000"/>
                            </a:schemeClr>
                          </a:solidFill>
                          <a:latin typeface="+mn-lt"/>
                        </a:rPr>
                        <a:t> Disneyland</a:t>
                      </a:r>
                      <a:endParaRPr lang="nl-NL" sz="2200" b="0" cap="none" spc="0" dirty="0">
                        <a:solidFill>
                          <a:schemeClr val="tx1">
                            <a:lumMod val="75000"/>
                            <a:lumOff val="25000"/>
                          </a:schemeClr>
                        </a:solidFill>
                        <a:latin typeface="+mn-lt"/>
                      </a:endParaRPr>
                    </a:p>
                  </a:txBody>
                  <a:tcPr marL="299084" marR="179451" marT="179451" marB="17945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057080468"/>
                  </a:ext>
                </a:extLst>
              </a:tr>
              <a:tr h="621944">
                <a:tc>
                  <a:txBody>
                    <a:bodyPr/>
                    <a:lstStyle/>
                    <a:p>
                      <a:r>
                        <a:rPr lang="nl-NL" sz="1800" b="0" cap="none" spc="0">
                          <a:solidFill>
                            <a:schemeClr val="tx1">
                              <a:lumMod val="75000"/>
                              <a:lumOff val="25000"/>
                            </a:schemeClr>
                          </a:solidFill>
                          <a:latin typeface="+mn-lt"/>
                        </a:rPr>
                        <a:t>Hele dag</a:t>
                      </a:r>
                    </a:p>
                  </a:txBody>
                  <a:tcPr marL="299084" marR="155524" marT="155524" marB="155524">
                    <a:lnL w="12700" cmpd="sng">
                      <a:noFill/>
                      <a:prstDash val="solid"/>
                    </a:lnL>
                    <a:lnR w="12700" cmpd="sng">
                      <a:noFill/>
                      <a:prstDash val="solid"/>
                    </a:lnR>
                    <a:lnT w="12700" cmpd="sng">
                      <a:noFill/>
                      <a:prstDash val="solid"/>
                    </a:lnT>
                    <a:lnB w="19050" cap="flat" cmpd="sng" algn="ctr">
                      <a:solidFill>
                        <a:srgbClr val="FFFFFF"/>
                      </a:solidFill>
                      <a:prstDash val="solid"/>
                    </a:lnB>
                    <a:noFill/>
                  </a:tcPr>
                </a:tc>
                <a:tc>
                  <a:txBody>
                    <a:bodyPr/>
                    <a:lstStyle/>
                    <a:p>
                      <a:r>
                        <a:rPr lang="en-US" sz="1800" b="0" i="0" u="none" strike="noStrike" cap="none" spc="0">
                          <a:solidFill>
                            <a:schemeClr val="tx1">
                              <a:lumMod val="75000"/>
                              <a:lumOff val="25000"/>
                            </a:schemeClr>
                          </a:solidFill>
                          <a:effectLst/>
                          <a:latin typeface="+mn-lt"/>
                          <a:ea typeface="+mn-ea"/>
                          <a:cs typeface="+mn-cs"/>
                          <a:sym typeface="Arial"/>
                        </a:rPr>
                        <a:t>Disneyland Parijs</a:t>
                      </a:r>
                      <a:endParaRPr lang="nl-NL" sz="1800" b="0" i="0" u="none" strike="noStrike" cap="none" spc="0">
                        <a:solidFill>
                          <a:schemeClr val="tx1">
                            <a:lumMod val="75000"/>
                            <a:lumOff val="25000"/>
                          </a:schemeClr>
                        </a:solidFill>
                        <a:effectLst/>
                        <a:latin typeface="+mn-lt"/>
                        <a:ea typeface="+mn-ea"/>
                        <a:cs typeface="+mn-cs"/>
                        <a:sym typeface="Arial"/>
                      </a:endParaRPr>
                    </a:p>
                  </a:txBody>
                  <a:tcPr marL="299084" marR="155524" marT="155524" marB="155524">
                    <a:lnL w="12700" cmpd="sng">
                      <a:noFill/>
                      <a:prstDash val="solid"/>
                    </a:lnL>
                    <a:lnR w="12700" cmpd="sng">
                      <a:noFill/>
                      <a:prstDash val="solid"/>
                    </a:lnR>
                    <a:lnT w="12700" cmpd="sng">
                      <a:noFill/>
                      <a:prstDash val="solid"/>
                    </a:lnT>
                    <a:lnB w="19050" cap="flat" cmpd="sng" algn="ctr">
                      <a:solidFill>
                        <a:srgbClr val="FFFFFF"/>
                      </a:solidFill>
                      <a:prstDash val="solid"/>
                    </a:lnB>
                    <a:noFill/>
                  </a:tcPr>
                </a:tc>
                <a:extLst>
                  <a:ext uri="{0D108BD9-81ED-4DB2-BD59-A6C34878D82A}">
                    <a16:rowId xmlns:a16="http://schemas.microsoft.com/office/drawing/2014/main" val="1279457299"/>
                  </a:ext>
                </a:extLst>
              </a:tr>
              <a:tr h="519570">
                <a:tc>
                  <a:txBody>
                    <a:bodyPr/>
                    <a:lstStyle/>
                    <a:p>
                      <a:r>
                        <a:rPr lang="nl-NL" sz="1800" b="0" cap="none" spc="0">
                          <a:solidFill>
                            <a:schemeClr val="tx1">
                              <a:lumMod val="75000"/>
                              <a:lumOff val="25000"/>
                            </a:schemeClr>
                          </a:solidFill>
                          <a:latin typeface="+mn-lt"/>
                        </a:rPr>
                        <a:t>18:00</a:t>
                      </a:r>
                    </a:p>
                  </a:txBody>
                  <a:tcPr marL="299084" marR="155524" marT="155524" marB="1555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noFill/>
                  </a:tcPr>
                </a:tc>
                <a:tc>
                  <a:txBody>
                    <a:bodyPr/>
                    <a:lstStyle/>
                    <a:p>
                      <a:r>
                        <a:rPr lang="nl-NL" sz="1800" b="0" cap="none" spc="0">
                          <a:solidFill>
                            <a:schemeClr val="tx1">
                              <a:lumMod val="75000"/>
                              <a:lumOff val="25000"/>
                            </a:schemeClr>
                          </a:solidFill>
                          <a:latin typeface="+mn-lt"/>
                        </a:rPr>
                        <a:t>Vertrek bus richting huis</a:t>
                      </a:r>
                    </a:p>
                  </a:txBody>
                  <a:tcPr marL="299084" marR="155524" marT="155524" marB="1555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noFill/>
                  </a:tcPr>
                </a:tc>
                <a:extLst>
                  <a:ext uri="{0D108BD9-81ED-4DB2-BD59-A6C34878D82A}">
                    <a16:rowId xmlns:a16="http://schemas.microsoft.com/office/drawing/2014/main" val="1121352407"/>
                  </a:ext>
                </a:extLst>
              </a:tr>
              <a:tr h="621944">
                <a:tc>
                  <a:txBody>
                    <a:bodyPr/>
                    <a:lstStyle/>
                    <a:p>
                      <a:r>
                        <a:rPr lang="nl-NL" sz="1800" b="0" cap="none" spc="0">
                          <a:solidFill>
                            <a:schemeClr val="tx1">
                              <a:lumMod val="75000"/>
                              <a:lumOff val="25000"/>
                            </a:schemeClr>
                          </a:solidFill>
                          <a:latin typeface="+mn-lt"/>
                        </a:rPr>
                        <a:t>onderweg</a:t>
                      </a:r>
                    </a:p>
                  </a:txBody>
                  <a:tcPr marL="299084" marR="155524" marT="155524" marB="1555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1800" b="0" cap="none" spc="0">
                          <a:solidFill>
                            <a:schemeClr val="tx1">
                              <a:lumMod val="75000"/>
                              <a:lumOff val="25000"/>
                            </a:schemeClr>
                          </a:solidFill>
                          <a:latin typeface="+mn-lt"/>
                        </a:rPr>
                        <a:t>Avondeten bij MacDonalds</a:t>
                      </a:r>
                    </a:p>
                  </a:txBody>
                  <a:tcPr marL="299084" marR="155524" marT="155524" marB="1555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noFill/>
                  </a:tcPr>
                </a:tc>
                <a:extLst>
                  <a:ext uri="{0D108BD9-81ED-4DB2-BD59-A6C34878D82A}">
                    <a16:rowId xmlns:a16="http://schemas.microsoft.com/office/drawing/2014/main" val="3731536663"/>
                  </a:ext>
                </a:extLst>
              </a:tr>
              <a:tr h="896264">
                <a:tc>
                  <a:txBody>
                    <a:bodyPr/>
                    <a:lstStyle/>
                    <a:p>
                      <a:r>
                        <a:rPr lang="en-US" sz="1800" b="0" cap="none" spc="0">
                          <a:solidFill>
                            <a:schemeClr val="tx1">
                              <a:lumMod val="75000"/>
                              <a:lumOff val="25000"/>
                            </a:schemeClr>
                          </a:solidFill>
                          <a:latin typeface="+mn-lt"/>
                        </a:rPr>
                        <a:t>03</a:t>
                      </a:r>
                      <a:r>
                        <a:rPr lang="nl-NL" sz="1800" b="0" cap="none" spc="0">
                          <a:solidFill>
                            <a:schemeClr val="tx1">
                              <a:lumMod val="75000"/>
                              <a:lumOff val="25000"/>
                            </a:schemeClr>
                          </a:solidFill>
                          <a:latin typeface="+mn-lt"/>
                        </a:rPr>
                        <a:t>:00</a:t>
                      </a:r>
                    </a:p>
                  </a:txBody>
                  <a:tcPr marL="299084" marR="155524" marT="155524" marB="1555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noFill/>
                  </a:tcPr>
                </a:tc>
                <a:tc>
                  <a:txBody>
                    <a:bodyPr/>
                    <a:lstStyle/>
                    <a:p>
                      <a:r>
                        <a:rPr lang="nl-NL" sz="1800" b="0" cap="none" spc="0" dirty="0">
                          <a:solidFill>
                            <a:schemeClr val="tx1">
                              <a:lumMod val="75000"/>
                              <a:lumOff val="25000"/>
                            </a:schemeClr>
                          </a:solidFill>
                          <a:latin typeface="+mn-lt"/>
                        </a:rPr>
                        <a:t>Verwachte aankomsttijd bij VSO Mariendael</a:t>
                      </a:r>
                    </a:p>
                  </a:txBody>
                  <a:tcPr marL="299084" marR="155524" marT="155524" marB="15552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noFill/>
                  </a:tcPr>
                </a:tc>
                <a:extLst>
                  <a:ext uri="{0D108BD9-81ED-4DB2-BD59-A6C34878D82A}">
                    <a16:rowId xmlns:a16="http://schemas.microsoft.com/office/drawing/2014/main" val="1855335543"/>
                  </a:ext>
                </a:extLst>
              </a:tr>
            </a:tbl>
          </a:graphicData>
        </a:graphic>
      </p:graphicFrame>
    </p:spTree>
    <p:extLst>
      <p:ext uri="{BB962C8B-B14F-4D97-AF65-F5344CB8AC3E}">
        <p14:creationId xmlns:p14="http://schemas.microsoft.com/office/powerpoint/2010/main" val="302146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A46F3-C43B-05DF-5230-8A7DC546A0A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EBC0A96-E43F-2332-715E-3DE25A7A19EE}"/>
              </a:ext>
            </a:extLst>
          </p:cNvPr>
          <p:cNvSpPr>
            <a:spLocks noGrp="1"/>
          </p:cNvSpPr>
          <p:nvPr>
            <p:ph idx="1"/>
          </p:nvPr>
        </p:nvSpPr>
        <p:spPr/>
        <p:txBody>
          <a:bodyPr/>
          <a:lstStyle/>
          <a:p>
            <a:endParaRPr lang="nl-NL"/>
          </a:p>
        </p:txBody>
      </p:sp>
      <p:pic>
        <p:nvPicPr>
          <p:cNvPr id="9218" name="Picture 2" descr="Disneyland Parijs bezoeken 2024? Goedkope tickets + info">
            <a:extLst>
              <a:ext uri="{FF2B5EF4-FFF2-40B4-BE49-F238E27FC236}">
                <a16:creationId xmlns:a16="http://schemas.microsoft.com/office/drawing/2014/main" id="{222EFEEE-6252-F3BD-EBB0-46C1AA146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63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9056FB-5C2A-66A6-6C5F-2D6B34CD4952}"/>
              </a:ext>
            </a:extLst>
          </p:cNvPr>
          <p:cNvSpPr>
            <a:spLocks noGrp="1"/>
          </p:cNvSpPr>
          <p:nvPr>
            <p:ph type="title"/>
          </p:nvPr>
        </p:nvSpPr>
        <p:spPr>
          <a:xfrm>
            <a:off x="1935480" y="758952"/>
            <a:ext cx="8321040" cy="1855475"/>
          </a:xfrm>
        </p:spPr>
        <p:txBody>
          <a:bodyPr anchor="ctr">
            <a:normAutofit/>
          </a:bodyPr>
          <a:lstStyle/>
          <a:p>
            <a:pPr algn="ctr"/>
            <a:r>
              <a:rPr lang="nl-NL" dirty="0"/>
              <a:t>Praktisch</a:t>
            </a:r>
          </a:p>
        </p:txBody>
      </p:sp>
      <p:cxnSp>
        <p:nvCxnSpPr>
          <p:cNvPr id="10" name="Straight Connector 9">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7CB5554-4172-F037-3E56-2115735C5179}"/>
              </a:ext>
            </a:extLst>
          </p:cNvPr>
          <p:cNvSpPr>
            <a:spLocks noGrp="1"/>
          </p:cNvSpPr>
          <p:nvPr>
            <p:ph idx="1"/>
          </p:nvPr>
        </p:nvSpPr>
        <p:spPr>
          <a:xfrm>
            <a:off x="1935417" y="3257894"/>
            <a:ext cx="8699926" cy="3436820"/>
          </a:xfrm>
        </p:spPr>
        <p:txBody>
          <a:bodyPr>
            <a:normAutofit/>
          </a:bodyPr>
          <a:lstStyle/>
          <a:p>
            <a:pPr algn="ctr"/>
            <a:r>
              <a:rPr lang="nl-NL" dirty="0"/>
              <a:t>Paspoort moet mee</a:t>
            </a:r>
          </a:p>
          <a:p>
            <a:pPr algn="ctr"/>
            <a:r>
              <a:rPr lang="nl-NL" u="sng" dirty="0"/>
              <a:t>Nood</a:t>
            </a:r>
            <a:r>
              <a:rPr lang="nl-NL" dirty="0"/>
              <a:t>nummer Heleen:</a:t>
            </a:r>
          </a:p>
          <a:p>
            <a:pPr algn="ctr"/>
            <a:r>
              <a:rPr lang="nl-NL" dirty="0"/>
              <a:t>Bij vragen een van ons mailen</a:t>
            </a:r>
          </a:p>
          <a:p>
            <a:pPr algn="ctr"/>
            <a:r>
              <a:rPr lang="nl-NL" dirty="0"/>
              <a:t>Groepjes voor ons overzicht en contact en dag doorspreken</a:t>
            </a:r>
          </a:p>
          <a:p>
            <a:pPr algn="ctr"/>
            <a:r>
              <a:rPr lang="nl-NL" dirty="0"/>
              <a:t>Zakgeld</a:t>
            </a:r>
          </a:p>
          <a:p>
            <a:pPr algn="ctr"/>
            <a:r>
              <a:rPr lang="nl-NL" dirty="0"/>
              <a:t>Lunchpakket eerste dag</a:t>
            </a:r>
          </a:p>
          <a:p>
            <a:pPr algn="ctr"/>
            <a:r>
              <a:rPr lang="nl-NL" dirty="0"/>
              <a:t>Leerlingen ophalen bij aankomst</a:t>
            </a:r>
          </a:p>
          <a:p>
            <a:pPr algn="ctr"/>
            <a:endParaRPr lang="nl-NL" dirty="0"/>
          </a:p>
          <a:p>
            <a:pPr algn="ctr"/>
            <a:endParaRPr lang="nl-NL"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8246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1420AD-1927-A2D3-F0B1-C4E38E5E5E93}"/>
              </a:ext>
            </a:extLst>
          </p:cNvPr>
          <p:cNvSpPr>
            <a:spLocks noGrp="1"/>
          </p:cNvSpPr>
          <p:nvPr>
            <p:ph type="title"/>
          </p:nvPr>
        </p:nvSpPr>
        <p:spPr>
          <a:xfrm>
            <a:off x="1935480" y="758952"/>
            <a:ext cx="8321040" cy="931727"/>
          </a:xfrm>
        </p:spPr>
        <p:txBody>
          <a:bodyPr anchor="ctr">
            <a:normAutofit/>
          </a:bodyPr>
          <a:lstStyle/>
          <a:p>
            <a:pPr algn="ctr"/>
            <a:r>
              <a:rPr lang="nl-NL" dirty="0"/>
              <a:t>Even voorstellen</a:t>
            </a:r>
          </a:p>
        </p:txBody>
      </p:sp>
      <p:cxnSp>
        <p:nvCxnSpPr>
          <p:cNvPr id="10" name="Straight Connector 9">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22" name="Google Shape;88;p10">
            <a:extLst>
              <a:ext uri="{FF2B5EF4-FFF2-40B4-BE49-F238E27FC236}">
                <a16:creationId xmlns:a16="http://schemas.microsoft.com/office/drawing/2014/main" id="{87F36DD3-B537-991F-5CB6-991C85446203}"/>
              </a:ext>
            </a:extLst>
          </p:cNvPr>
          <p:cNvPicPr preferRelativeResize="0"/>
          <p:nvPr/>
        </p:nvPicPr>
        <p:blipFill>
          <a:blip r:embed="rId2"/>
          <a:srcRect t="9999" b="9999"/>
          <a:stretch/>
        </p:blipFill>
        <p:spPr>
          <a:xfrm>
            <a:off x="7592256" y="2199867"/>
            <a:ext cx="1489089" cy="1471604"/>
          </a:xfrm>
          <a:prstGeom prst="ellipse">
            <a:avLst/>
          </a:prstGeom>
          <a:noFill/>
          <a:ln>
            <a:noFill/>
          </a:ln>
        </p:spPr>
      </p:pic>
      <p:sp>
        <p:nvSpPr>
          <p:cNvPr id="23" name="Google Shape;93;p10">
            <a:extLst>
              <a:ext uri="{FF2B5EF4-FFF2-40B4-BE49-F238E27FC236}">
                <a16:creationId xmlns:a16="http://schemas.microsoft.com/office/drawing/2014/main" id="{C79E6FDB-9E81-D7E7-A6E3-9A2721929FFA}"/>
              </a:ext>
            </a:extLst>
          </p:cNvPr>
          <p:cNvSpPr txBox="1"/>
          <p:nvPr/>
        </p:nvSpPr>
        <p:spPr>
          <a:xfrm>
            <a:off x="6318041" y="5843955"/>
            <a:ext cx="833326" cy="526554"/>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nl-NL" sz="1350" dirty="0"/>
              <a:t>Nelke</a:t>
            </a:r>
            <a:endParaRPr sz="1350" dirty="0"/>
          </a:p>
        </p:txBody>
      </p:sp>
      <p:sp>
        <p:nvSpPr>
          <p:cNvPr id="24" name="Google Shape;96;p10">
            <a:extLst>
              <a:ext uri="{FF2B5EF4-FFF2-40B4-BE49-F238E27FC236}">
                <a16:creationId xmlns:a16="http://schemas.microsoft.com/office/drawing/2014/main" id="{BEA01108-6EC8-8569-4C0F-781B70A2D4D9}"/>
              </a:ext>
            </a:extLst>
          </p:cNvPr>
          <p:cNvSpPr txBox="1"/>
          <p:nvPr/>
        </p:nvSpPr>
        <p:spPr>
          <a:xfrm>
            <a:off x="2090095" y="3695023"/>
            <a:ext cx="1815900" cy="526554"/>
          </a:xfrm>
          <a:prstGeom prst="rect">
            <a:avLst/>
          </a:prstGeom>
          <a:noFill/>
          <a:ln>
            <a:noFill/>
          </a:ln>
        </p:spPr>
        <p:txBody>
          <a:bodyPr spcFirstLastPara="1" wrap="square" lIns="0" tIns="0" rIns="0" bIns="0" anchor="t" anchorCtr="0">
            <a:spAutoFit/>
          </a:bodyPr>
          <a:lstStyle/>
          <a:p>
            <a:pPr marL="0" lvl="0" indent="0" algn="ctr" rtl="0">
              <a:lnSpc>
                <a:spcPct val="130000"/>
              </a:lnSpc>
              <a:spcBef>
                <a:spcPts val="2000"/>
              </a:spcBef>
              <a:spcAft>
                <a:spcPts val="0"/>
              </a:spcAft>
              <a:buNone/>
            </a:pPr>
            <a:r>
              <a:rPr lang="en" sz="1350" dirty="0"/>
              <a:t>Heleen</a:t>
            </a:r>
            <a:endParaRPr sz="1350" dirty="0"/>
          </a:p>
        </p:txBody>
      </p:sp>
      <p:sp>
        <p:nvSpPr>
          <p:cNvPr id="25" name="Google Shape;97;p10">
            <a:extLst>
              <a:ext uri="{FF2B5EF4-FFF2-40B4-BE49-F238E27FC236}">
                <a16:creationId xmlns:a16="http://schemas.microsoft.com/office/drawing/2014/main" id="{5A163775-2E03-3C26-335A-CE429FE34AF4}"/>
              </a:ext>
            </a:extLst>
          </p:cNvPr>
          <p:cNvSpPr txBox="1"/>
          <p:nvPr/>
        </p:nvSpPr>
        <p:spPr>
          <a:xfrm>
            <a:off x="3771017" y="3697194"/>
            <a:ext cx="1815900" cy="526554"/>
          </a:xfrm>
          <a:prstGeom prst="rect">
            <a:avLst/>
          </a:prstGeom>
          <a:noFill/>
          <a:ln>
            <a:noFill/>
          </a:ln>
        </p:spPr>
        <p:txBody>
          <a:bodyPr spcFirstLastPara="1" wrap="square" lIns="0" tIns="0" rIns="0" bIns="0" anchor="t" anchorCtr="0">
            <a:spAutoFit/>
          </a:bodyPr>
          <a:lstStyle/>
          <a:p>
            <a:pPr marL="0" lvl="0" indent="0" algn="ctr" rtl="0">
              <a:lnSpc>
                <a:spcPct val="130000"/>
              </a:lnSpc>
              <a:spcBef>
                <a:spcPts val="2000"/>
              </a:spcBef>
              <a:spcAft>
                <a:spcPts val="0"/>
              </a:spcAft>
              <a:buNone/>
            </a:pPr>
            <a:r>
              <a:rPr lang="nl-NL" sz="1350" dirty="0"/>
              <a:t>Marek</a:t>
            </a:r>
            <a:endParaRPr sz="1350" dirty="0"/>
          </a:p>
        </p:txBody>
      </p:sp>
      <p:sp>
        <p:nvSpPr>
          <p:cNvPr id="26" name="Google Shape;98;p10">
            <a:extLst>
              <a:ext uri="{FF2B5EF4-FFF2-40B4-BE49-F238E27FC236}">
                <a16:creationId xmlns:a16="http://schemas.microsoft.com/office/drawing/2014/main" id="{8B0EBF7F-9E39-775B-460D-B2FDB900B59A}"/>
              </a:ext>
            </a:extLst>
          </p:cNvPr>
          <p:cNvSpPr txBox="1"/>
          <p:nvPr/>
        </p:nvSpPr>
        <p:spPr>
          <a:xfrm>
            <a:off x="5654604" y="3695023"/>
            <a:ext cx="1815900" cy="526554"/>
          </a:xfrm>
          <a:prstGeom prst="rect">
            <a:avLst/>
          </a:prstGeom>
          <a:noFill/>
          <a:ln>
            <a:noFill/>
          </a:ln>
        </p:spPr>
        <p:txBody>
          <a:bodyPr spcFirstLastPara="1" wrap="square" lIns="0" tIns="0" rIns="0" bIns="0" anchor="t" anchorCtr="0">
            <a:spAutoFit/>
          </a:bodyPr>
          <a:lstStyle/>
          <a:p>
            <a:pPr marL="0" lvl="0" indent="0" algn="ctr" rtl="0">
              <a:lnSpc>
                <a:spcPct val="130000"/>
              </a:lnSpc>
              <a:spcBef>
                <a:spcPts val="2000"/>
              </a:spcBef>
              <a:spcAft>
                <a:spcPts val="0"/>
              </a:spcAft>
              <a:buNone/>
            </a:pPr>
            <a:r>
              <a:rPr lang="en-US" sz="1350" dirty="0"/>
              <a:t>S</a:t>
            </a:r>
            <a:r>
              <a:rPr lang="nl-NL" sz="1350" dirty="0" err="1"/>
              <a:t>ylvia</a:t>
            </a:r>
            <a:endParaRPr sz="1350" dirty="0"/>
          </a:p>
        </p:txBody>
      </p:sp>
      <p:sp>
        <p:nvSpPr>
          <p:cNvPr id="27" name="Google Shape;99;p10">
            <a:extLst>
              <a:ext uri="{FF2B5EF4-FFF2-40B4-BE49-F238E27FC236}">
                <a16:creationId xmlns:a16="http://schemas.microsoft.com/office/drawing/2014/main" id="{6E25EC5E-1909-469F-08F2-FD6325067203}"/>
              </a:ext>
            </a:extLst>
          </p:cNvPr>
          <p:cNvSpPr txBox="1"/>
          <p:nvPr/>
        </p:nvSpPr>
        <p:spPr>
          <a:xfrm>
            <a:off x="2177647" y="5822258"/>
            <a:ext cx="1134851" cy="526554"/>
          </a:xfrm>
          <a:prstGeom prst="rect">
            <a:avLst/>
          </a:prstGeom>
          <a:noFill/>
          <a:ln>
            <a:noFill/>
          </a:ln>
        </p:spPr>
        <p:txBody>
          <a:bodyPr spcFirstLastPara="1" wrap="square" lIns="0" tIns="0" rIns="0" bIns="0" anchor="t" anchorCtr="0">
            <a:spAutoFit/>
          </a:bodyPr>
          <a:lstStyle/>
          <a:p>
            <a:pPr marL="0" lvl="0" indent="0" algn="r" rtl="0">
              <a:lnSpc>
                <a:spcPct val="130000"/>
              </a:lnSpc>
              <a:spcBef>
                <a:spcPts val="2000"/>
              </a:spcBef>
              <a:spcAft>
                <a:spcPts val="0"/>
              </a:spcAft>
              <a:buNone/>
            </a:pPr>
            <a:r>
              <a:rPr lang="en" sz="1350" dirty="0"/>
              <a:t>Sandra</a:t>
            </a:r>
            <a:endParaRPr sz="1350" dirty="0"/>
          </a:p>
        </p:txBody>
      </p:sp>
      <p:sp>
        <p:nvSpPr>
          <p:cNvPr id="28" name="Google Shape;101;p10">
            <a:extLst>
              <a:ext uri="{FF2B5EF4-FFF2-40B4-BE49-F238E27FC236}">
                <a16:creationId xmlns:a16="http://schemas.microsoft.com/office/drawing/2014/main" id="{F3BC85CC-65C4-0203-1D8A-639D5BDA31C3}"/>
              </a:ext>
            </a:extLst>
          </p:cNvPr>
          <p:cNvSpPr txBox="1"/>
          <p:nvPr/>
        </p:nvSpPr>
        <p:spPr>
          <a:xfrm>
            <a:off x="4111541" y="5862740"/>
            <a:ext cx="1134851" cy="526554"/>
          </a:xfrm>
          <a:prstGeom prst="rect">
            <a:avLst/>
          </a:prstGeom>
          <a:noFill/>
          <a:ln>
            <a:noFill/>
          </a:ln>
        </p:spPr>
        <p:txBody>
          <a:bodyPr spcFirstLastPara="1" wrap="square" lIns="0" tIns="0" rIns="0" bIns="0" anchor="t" anchorCtr="0">
            <a:spAutoFit/>
          </a:bodyPr>
          <a:lstStyle/>
          <a:p>
            <a:pPr marL="0" lvl="0" indent="0" algn="r" rtl="0">
              <a:lnSpc>
                <a:spcPct val="130000"/>
              </a:lnSpc>
              <a:spcBef>
                <a:spcPts val="2000"/>
              </a:spcBef>
              <a:spcAft>
                <a:spcPts val="0"/>
              </a:spcAft>
              <a:buNone/>
            </a:pPr>
            <a:r>
              <a:rPr lang="en" sz="1350" dirty="0"/>
              <a:t>Anne-Marie</a:t>
            </a:r>
            <a:endParaRPr sz="1350" dirty="0"/>
          </a:p>
        </p:txBody>
      </p:sp>
      <p:pic>
        <p:nvPicPr>
          <p:cNvPr id="29" name="Google Shape;88;p10">
            <a:extLst>
              <a:ext uri="{FF2B5EF4-FFF2-40B4-BE49-F238E27FC236}">
                <a16:creationId xmlns:a16="http://schemas.microsoft.com/office/drawing/2014/main" id="{7927E7FC-303D-5697-F436-351FFBB37539}"/>
              </a:ext>
            </a:extLst>
          </p:cNvPr>
          <p:cNvPicPr preferRelativeResize="0"/>
          <p:nvPr/>
        </p:nvPicPr>
        <p:blipFill>
          <a:blip r:embed="rId3"/>
          <a:srcRect t="12940" b="12940"/>
          <a:stretch/>
        </p:blipFill>
        <p:spPr>
          <a:xfrm>
            <a:off x="3994065" y="2210303"/>
            <a:ext cx="1489089" cy="1471604"/>
          </a:xfrm>
          <a:prstGeom prst="ellipse">
            <a:avLst/>
          </a:prstGeom>
          <a:noFill/>
          <a:ln>
            <a:noFill/>
          </a:ln>
        </p:spPr>
      </p:pic>
      <p:pic>
        <p:nvPicPr>
          <p:cNvPr id="30" name="Google Shape;88;p10">
            <a:extLst>
              <a:ext uri="{FF2B5EF4-FFF2-40B4-BE49-F238E27FC236}">
                <a16:creationId xmlns:a16="http://schemas.microsoft.com/office/drawing/2014/main" id="{8DA849E5-1032-C85D-2CF1-D3231E04ED9B}"/>
              </a:ext>
            </a:extLst>
          </p:cNvPr>
          <p:cNvPicPr preferRelativeResize="0"/>
          <p:nvPr/>
        </p:nvPicPr>
        <p:blipFill>
          <a:blip r:embed="rId4"/>
          <a:srcRect t="9571" b="9571"/>
          <a:stretch/>
        </p:blipFill>
        <p:spPr>
          <a:xfrm>
            <a:off x="2219109" y="2200358"/>
            <a:ext cx="1489089" cy="1471604"/>
          </a:xfrm>
          <a:prstGeom prst="ellipse">
            <a:avLst/>
          </a:prstGeom>
          <a:noFill/>
          <a:ln>
            <a:noFill/>
          </a:ln>
        </p:spPr>
      </p:pic>
      <p:sp>
        <p:nvSpPr>
          <p:cNvPr id="31" name="Google Shape;98;p10">
            <a:extLst>
              <a:ext uri="{FF2B5EF4-FFF2-40B4-BE49-F238E27FC236}">
                <a16:creationId xmlns:a16="http://schemas.microsoft.com/office/drawing/2014/main" id="{DF77AD4C-E4F7-2F47-568A-2D26D4D4CCBE}"/>
              </a:ext>
            </a:extLst>
          </p:cNvPr>
          <p:cNvSpPr txBox="1"/>
          <p:nvPr/>
        </p:nvSpPr>
        <p:spPr>
          <a:xfrm>
            <a:off x="7266876" y="3695023"/>
            <a:ext cx="1939065" cy="526554"/>
          </a:xfrm>
          <a:prstGeom prst="rect">
            <a:avLst/>
          </a:prstGeom>
          <a:noFill/>
          <a:ln>
            <a:noFill/>
          </a:ln>
        </p:spPr>
        <p:txBody>
          <a:bodyPr spcFirstLastPara="1" wrap="square" lIns="0" tIns="0" rIns="0" bIns="0" anchor="t" anchorCtr="0">
            <a:spAutoFit/>
          </a:bodyPr>
          <a:lstStyle/>
          <a:p>
            <a:pPr marL="0" lvl="0" indent="0" algn="ctr" rtl="0">
              <a:lnSpc>
                <a:spcPct val="130000"/>
              </a:lnSpc>
              <a:spcBef>
                <a:spcPts val="2000"/>
              </a:spcBef>
              <a:spcAft>
                <a:spcPts val="0"/>
              </a:spcAft>
              <a:buNone/>
            </a:pPr>
            <a:r>
              <a:rPr lang="nl-NL" sz="1350" dirty="0"/>
              <a:t>Suzanne</a:t>
            </a:r>
            <a:endParaRPr sz="1350" dirty="0"/>
          </a:p>
        </p:txBody>
      </p:sp>
      <p:pic>
        <p:nvPicPr>
          <p:cNvPr id="32" name="Google Shape;88;p10">
            <a:extLst>
              <a:ext uri="{FF2B5EF4-FFF2-40B4-BE49-F238E27FC236}">
                <a16:creationId xmlns:a16="http://schemas.microsoft.com/office/drawing/2014/main" id="{D4920873-F772-FCDB-32E0-C0A3606348A5}"/>
              </a:ext>
            </a:extLst>
          </p:cNvPr>
          <p:cNvPicPr preferRelativeResize="0"/>
          <p:nvPr/>
        </p:nvPicPr>
        <p:blipFill>
          <a:blip r:embed="rId5"/>
          <a:srcRect t="587" b="587"/>
          <a:stretch/>
        </p:blipFill>
        <p:spPr>
          <a:xfrm>
            <a:off x="5922343" y="4350654"/>
            <a:ext cx="1489089" cy="1471604"/>
          </a:xfrm>
          <a:prstGeom prst="ellipse">
            <a:avLst/>
          </a:prstGeom>
          <a:noFill/>
          <a:ln>
            <a:noFill/>
          </a:ln>
        </p:spPr>
      </p:pic>
      <p:pic>
        <p:nvPicPr>
          <p:cNvPr id="33" name="Google Shape;88;p10">
            <a:extLst>
              <a:ext uri="{FF2B5EF4-FFF2-40B4-BE49-F238E27FC236}">
                <a16:creationId xmlns:a16="http://schemas.microsoft.com/office/drawing/2014/main" id="{82FFCC7C-413C-C7B0-FC6E-49D4BBAFCEB2}"/>
              </a:ext>
            </a:extLst>
          </p:cNvPr>
          <p:cNvPicPr preferRelativeResize="0"/>
          <p:nvPr/>
        </p:nvPicPr>
        <p:blipFill>
          <a:blip r:embed="rId6"/>
          <a:srcRect l="65" r="65"/>
          <a:stretch/>
        </p:blipFill>
        <p:spPr>
          <a:xfrm>
            <a:off x="4070725" y="4391136"/>
            <a:ext cx="1489089" cy="1471604"/>
          </a:xfrm>
          <a:prstGeom prst="ellipse">
            <a:avLst/>
          </a:prstGeom>
          <a:noFill/>
          <a:ln>
            <a:noFill/>
          </a:ln>
        </p:spPr>
      </p:pic>
      <p:pic>
        <p:nvPicPr>
          <p:cNvPr id="34" name="Google Shape;88;p10">
            <a:extLst>
              <a:ext uri="{FF2B5EF4-FFF2-40B4-BE49-F238E27FC236}">
                <a16:creationId xmlns:a16="http://schemas.microsoft.com/office/drawing/2014/main" id="{2D26A13E-E1C5-A659-CE6C-12429D36DF55}"/>
              </a:ext>
            </a:extLst>
          </p:cNvPr>
          <p:cNvPicPr preferRelativeResize="0"/>
          <p:nvPr/>
        </p:nvPicPr>
        <p:blipFill>
          <a:blip r:embed="rId7"/>
          <a:srcRect t="13591" b="13591"/>
          <a:stretch/>
        </p:blipFill>
        <p:spPr>
          <a:xfrm>
            <a:off x="2219108" y="4350654"/>
            <a:ext cx="1489089" cy="1471604"/>
          </a:xfrm>
          <a:prstGeom prst="ellipse">
            <a:avLst/>
          </a:prstGeom>
          <a:noFill/>
          <a:ln>
            <a:noFill/>
          </a:ln>
        </p:spPr>
      </p:pic>
      <p:sp>
        <p:nvSpPr>
          <p:cNvPr id="35" name="Google Shape;93;p10">
            <a:extLst>
              <a:ext uri="{FF2B5EF4-FFF2-40B4-BE49-F238E27FC236}">
                <a16:creationId xmlns:a16="http://schemas.microsoft.com/office/drawing/2014/main" id="{E2D759E9-F190-7DB7-90ED-F2E5E69CF82D}"/>
              </a:ext>
            </a:extLst>
          </p:cNvPr>
          <p:cNvSpPr txBox="1"/>
          <p:nvPr/>
        </p:nvSpPr>
        <p:spPr>
          <a:xfrm>
            <a:off x="8236408" y="5862740"/>
            <a:ext cx="833326" cy="526554"/>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350" dirty="0"/>
              <a:t>E</a:t>
            </a:r>
            <a:r>
              <a:rPr lang="nl-NL" sz="1350" dirty="0" err="1"/>
              <a:t>lbert</a:t>
            </a:r>
            <a:endParaRPr sz="1350" dirty="0"/>
          </a:p>
        </p:txBody>
      </p:sp>
      <p:pic>
        <p:nvPicPr>
          <p:cNvPr id="36" name="Afbeelding 35" descr="Afbeelding met persoon, Menselijk gezicht, Kin, person&#10;&#10;Automatisch gegenereerde beschrijving">
            <a:extLst>
              <a:ext uri="{FF2B5EF4-FFF2-40B4-BE49-F238E27FC236}">
                <a16:creationId xmlns:a16="http://schemas.microsoft.com/office/drawing/2014/main" id="{233778D1-1EAA-A3EE-EEAC-2B6CCBD639A7}"/>
              </a:ext>
            </a:extLst>
          </p:cNvPr>
          <p:cNvPicPr>
            <a:picLocks noChangeAspect="1"/>
          </p:cNvPicPr>
          <p:nvPr/>
        </p:nvPicPr>
        <p:blipFill>
          <a:blip r:embed="rId8"/>
          <a:stretch>
            <a:fillRect/>
          </a:stretch>
        </p:blipFill>
        <p:spPr>
          <a:xfrm>
            <a:off x="7954035" y="4286382"/>
            <a:ext cx="1138122" cy="1544636"/>
          </a:xfrm>
          <a:prstGeom prst="flowChartConnector">
            <a:avLst/>
          </a:prstGeom>
        </p:spPr>
      </p:pic>
      <p:pic>
        <p:nvPicPr>
          <p:cNvPr id="5" name="Afbeelding 4">
            <a:extLst>
              <a:ext uri="{FF2B5EF4-FFF2-40B4-BE49-F238E27FC236}">
                <a16:creationId xmlns:a16="http://schemas.microsoft.com/office/drawing/2014/main" id="{1C5642D5-2D72-7DBC-13D1-79AB9D96AD78}"/>
              </a:ext>
            </a:extLst>
          </p:cNvPr>
          <p:cNvPicPr>
            <a:picLocks noChangeAspect="1"/>
          </p:cNvPicPr>
          <p:nvPr/>
        </p:nvPicPr>
        <p:blipFill>
          <a:blip r:embed="rId9"/>
          <a:stretch>
            <a:fillRect/>
          </a:stretch>
        </p:blipFill>
        <p:spPr>
          <a:xfrm>
            <a:off x="5904693" y="2077893"/>
            <a:ext cx="1138122" cy="1715552"/>
          </a:xfrm>
          <a:prstGeom prst="ellipse">
            <a:avLst/>
          </a:prstGeom>
        </p:spPr>
      </p:pic>
    </p:spTree>
    <p:extLst>
      <p:ext uri="{BB962C8B-B14F-4D97-AF65-F5344CB8AC3E}">
        <p14:creationId xmlns:p14="http://schemas.microsoft.com/office/powerpoint/2010/main" val="294318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C9BD7E-BD8A-C4B2-B6CF-6881CBD9CF52}"/>
              </a:ext>
            </a:extLst>
          </p:cNvPr>
          <p:cNvSpPr>
            <a:spLocks noGrp="1"/>
          </p:cNvSpPr>
          <p:nvPr>
            <p:ph type="title"/>
          </p:nvPr>
        </p:nvSpPr>
        <p:spPr>
          <a:xfrm>
            <a:off x="763051" y="805543"/>
            <a:ext cx="10666949" cy="5870883"/>
          </a:xfrm>
        </p:spPr>
        <p:txBody>
          <a:bodyPr>
            <a:normAutofit fontScale="90000"/>
          </a:bodyPr>
          <a:lstStyle/>
          <a:p>
            <a:pPr lvl="0" rtl="0">
              <a:lnSpc>
                <a:spcPct val="100000"/>
              </a:lnSpc>
              <a:spcBef>
                <a:spcPts val="2000"/>
              </a:spcBef>
              <a:spcAft>
                <a:spcPts val="0"/>
              </a:spcAft>
            </a:pPr>
            <a:r>
              <a:rPr lang="en" sz="2000" dirty="0">
                <a:latin typeface="+mn-lt"/>
              </a:rPr>
              <a:t>-Een grote tas voor je kleding, een kleine rugtas voor als we de stad in gaan, </a:t>
            </a:r>
            <a:br>
              <a:rPr lang="en" sz="2000" dirty="0">
                <a:latin typeface="+mn-lt"/>
              </a:rPr>
            </a:br>
            <a:r>
              <a:rPr lang="en" sz="2000" dirty="0">
                <a:latin typeface="+mn-lt"/>
              </a:rPr>
              <a:t>       een klein tasje voor onder je jas om je pasjes en mobiel in te doen</a:t>
            </a:r>
            <a:br>
              <a:rPr lang="en" sz="2000" dirty="0">
                <a:latin typeface="+mn-lt"/>
              </a:rPr>
            </a:br>
            <a:r>
              <a:rPr lang="en" sz="2000" dirty="0">
                <a:latin typeface="+mn-lt"/>
              </a:rPr>
              <a:t>-Handdoeken (!)</a:t>
            </a:r>
            <a:br>
              <a:rPr lang="en" sz="2000" dirty="0">
                <a:latin typeface="+mn-lt"/>
              </a:rPr>
            </a:br>
            <a:r>
              <a:rPr lang="en" sz="2000" dirty="0">
                <a:latin typeface="+mn-lt"/>
              </a:rPr>
              <a:t>-</a:t>
            </a:r>
            <a:r>
              <a:rPr lang="nl-NL" sz="2000" dirty="0">
                <a:latin typeface="+mn-lt"/>
              </a:rPr>
              <a:t>D</a:t>
            </a:r>
            <a:r>
              <a:rPr lang="en" sz="2000" dirty="0">
                <a:latin typeface="+mn-lt"/>
              </a:rPr>
              <a:t>e oplader van je mobiel </a:t>
            </a:r>
            <a:br>
              <a:rPr lang="en" sz="2000" dirty="0">
                <a:latin typeface="+mn-lt"/>
              </a:rPr>
            </a:br>
            <a:r>
              <a:rPr lang="en" sz="2000" dirty="0">
                <a:latin typeface="+mn-lt"/>
              </a:rPr>
              <a:t>-Pyjama</a:t>
            </a:r>
            <a:br>
              <a:rPr lang="en" sz="2000" dirty="0">
                <a:latin typeface="+mn-lt"/>
              </a:rPr>
            </a:br>
            <a:r>
              <a:rPr lang="en" sz="2000" dirty="0">
                <a:latin typeface="+mn-lt"/>
              </a:rPr>
              <a:t>-</a:t>
            </a:r>
            <a:r>
              <a:rPr lang="nl-NL" sz="2000" dirty="0">
                <a:latin typeface="+mn-lt"/>
              </a:rPr>
              <a:t>T</a:t>
            </a:r>
            <a:r>
              <a:rPr lang="en" sz="2000" dirty="0">
                <a:latin typeface="+mn-lt"/>
              </a:rPr>
              <a:t>oiletartikelen</a:t>
            </a:r>
            <a:br>
              <a:rPr lang="en" sz="2000" dirty="0">
                <a:latin typeface="+mn-lt"/>
              </a:rPr>
            </a:br>
            <a:r>
              <a:rPr lang="en" sz="2000" dirty="0">
                <a:latin typeface="+mn-lt"/>
              </a:rPr>
              <a:t>-</a:t>
            </a:r>
            <a:r>
              <a:rPr lang="nl-NL" sz="2000" dirty="0">
                <a:latin typeface="+mn-lt"/>
              </a:rPr>
              <a:t>K</a:t>
            </a:r>
            <a:r>
              <a:rPr lang="en" sz="2000" dirty="0">
                <a:latin typeface="+mn-lt"/>
              </a:rPr>
              <a:t>leding voor koel weer</a:t>
            </a:r>
            <a:br>
              <a:rPr lang="en" sz="2000" dirty="0">
                <a:latin typeface="+mn-lt"/>
              </a:rPr>
            </a:br>
            <a:r>
              <a:rPr lang="en" sz="2000" dirty="0">
                <a:latin typeface="+mn-lt"/>
              </a:rPr>
              <a:t>-</a:t>
            </a:r>
            <a:r>
              <a:rPr lang="nl-NL" sz="2000" dirty="0">
                <a:latin typeface="+mn-lt"/>
              </a:rPr>
              <a:t>Jas</a:t>
            </a:r>
            <a:br>
              <a:rPr lang="nl-NL" sz="2000" dirty="0">
                <a:latin typeface="+mn-lt"/>
              </a:rPr>
            </a:br>
            <a:r>
              <a:rPr lang="nl-NL" sz="2000" dirty="0">
                <a:latin typeface="+mn-lt"/>
              </a:rPr>
              <a:t>-Regenkleding</a:t>
            </a:r>
            <a:br>
              <a:rPr lang="nl-NL" sz="2000" dirty="0">
                <a:latin typeface="+mn-lt"/>
              </a:rPr>
            </a:br>
            <a:r>
              <a:rPr lang="nl-NL" sz="2000" dirty="0">
                <a:latin typeface="+mn-lt"/>
              </a:rPr>
              <a:t>-Zonnebril </a:t>
            </a:r>
            <a:br>
              <a:rPr lang="nl-NL" sz="2000" dirty="0">
                <a:latin typeface="+mn-lt"/>
              </a:rPr>
            </a:br>
            <a:r>
              <a:rPr lang="nl-NL" sz="2000" dirty="0">
                <a:latin typeface="+mn-lt"/>
              </a:rPr>
              <a:t>-Stevige schoenen </a:t>
            </a:r>
            <a:br>
              <a:rPr lang="nl-NL" sz="2000" dirty="0">
                <a:latin typeface="+mn-lt"/>
              </a:rPr>
            </a:br>
            <a:r>
              <a:rPr lang="nl-NL" sz="2000" dirty="0">
                <a:latin typeface="+mn-lt"/>
              </a:rPr>
              <a:t>-Eigen medische verzorgspullen</a:t>
            </a:r>
            <a:br>
              <a:rPr lang="nl-NL" sz="2000" dirty="0">
                <a:latin typeface="+mn-lt"/>
              </a:rPr>
            </a:br>
            <a:r>
              <a:rPr lang="nl-NL" sz="2000" dirty="0">
                <a:latin typeface="+mn-lt"/>
              </a:rPr>
              <a:t>-Medicatie</a:t>
            </a:r>
            <a:br>
              <a:rPr lang="nl-NL" sz="2000" dirty="0">
                <a:latin typeface="+mn-lt"/>
              </a:rPr>
            </a:br>
            <a:r>
              <a:rPr lang="nl-NL" sz="2000" dirty="0">
                <a:latin typeface="+mn-lt"/>
              </a:rPr>
              <a:t>-Verzekeringspasje</a:t>
            </a:r>
            <a:br>
              <a:rPr lang="nl-NL" sz="2000" dirty="0">
                <a:latin typeface="+mn-lt"/>
              </a:rPr>
            </a:br>
            <a:r>
              <a:rPr lang="nl-NL" sz="2000" dirty="0">
                <a:latin typeface="+mn-lt"/>
              </a:rPr>
              <a:t>-Identiteitskaart/paspoort + een kopie van je identiteitskaart/paspoort</a:t>
            </a:r>
            <a:br>
              <a:rPr lang="nl-NL" sz="2000" dirty="0">
                <a:latin typeface="+mn-lt"/>
              </a:rPr>
            </a:br>
            <a:r>
              <a:rPr lang="nl-NL" sz="2000" dirty="0">
                <a:latin typeface="+mn-lt"/>
              </a:rPr>
              <a:t>-Eventueel: Spelletjes of leesboek voor ‘s avonds</a:t>
            </a:r>
            <a:br>
              <a:rPr lang="nl-NL" sz="2000" dirty="0">
                <a:latin typeface="+mn-lt"/>
              </a:rPr>
            </a:br>
            <a:r>
              <a:rPr lang="nl-NL" sz="2000" dirty="0">
                <a:latin typeface="+mn-lt"/>
              </a:rPr>
              <a:t>-Zakgeld om souvenirs/snacks te kopen </a:t>
            </a:r>
            <a:br>
              <a:rPr lang="nl-NL" sz="2000" dirty="0">
                <a:latin typeface="+mn-lt"/>
              </a:rPr>
            </a:br>
            <a:br>
              <a:rPr lang="nl-NL" sz="2000" dirty="0">
                <a:latin typeface="+mn-lt"/>
              </a:rPr>
            </a:br>
            <a:br>
              <a:rPr lang="nl-NL" sz="2000" dirty="0">
                <a:latin typeface="+mn-lt"/>
              </a:rPr>
            </a:br>
            <a:r>
              <a:rPr lang="nl-NL" sz="2000" dirty="0">
                <a:latin typeface="+mn-lt"/>
              </a:rPr>
              <a:t>Het hotel is voorzien van beddengoed</a:t>
            </a:r>
            <a:r>
              <a:rPr lang="nl-NL" sz="1000" dirty="0">
                <a:latin typeface="+mn-lt"/>
              </a:rPr>
              <a:t>.</a:t>
            </a:r>
          </a:p>
        </p:txBody>
      </p:sp>
      <p:sp>
        <p:nvSpPr>
          <p:cNvPr id="5" name="Tijdelijke aanduiding voor tekst 4">
            <a:extLst>
              <a:ext uri="{FF2B5EF4-FFF2-40B4-BE49-F238E27FC236}">
                <a16:creationId xmlns:a16="http://schemas.microsoft.com/office/drawing/2014/main" id="{5EFE7F82-764E-E445-9054-F2150918474D}"/>
              </a:ext>
            </a:extLst>
          </p:cNvPr>
          <p:cNvSpPr>
            <a:spLocks noGrp="1"/>
          </p:cNvSpPr>
          <p:nvPr>
            <p:ph type="body" idx="1"/>
          </p:nvPr>
        </p:nvSpPr>
        <p:spPr>
          <a:xfrm>
            <a:off x="5279570" y="181574"/>
            <a:ext cx="6008915" cy="822960"/>
          </a:xfrm>
        </p:spPr>
        <p:txBody>
          <a:bodyPr/>
          <a:lstStyle/>
          <a:p>
            <a:r>
              <a:rPr lang="nl-NL" b="1" u="sng" dirty="0"/>
              <a:t>Meenemen</a:t>
            </a:r>
          </a:p>
        </p:txBody>
      </p:sp>
    </p:spTree>
    <p:extLst>
      <p:ext uri="{BB962C8B-B14F-4D97-AF65-F5344CB8AC3E}">
        <p14:creationId xmlns:p14="http://schemas.microsoft.com/office/powerpoint/2010/main" val="11911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61A64-BB3B-730F-22A6-224A8B2C3912}"/>
              </a:ext>
            </a:extLst>
          </p:cNvPr>
          <p:cNvSpPr>
            <a:spLocks noGrp="1"/>
          </p:cNvSpPr>
          <p:nvPr>
            <p:ph type="title"/>
          </p:nvPr>
        </p:nvSpPr>
        <p:spPr>
          <a:xfrm>
            <a:off x="4710466" y="105810"/>
            <a:ext cx="3831336" cy="4754880"/>
          </a:xfrm>
        </p:spPr>
        <p:txBody>
          <a:bodyPr/>
          <a:lstStyle/>
          <a:p>
            <a:r>
              <a:rPr lang="nl-NL" dirty="0"/>
              <a:t>Afspraken</a:t>
            </a:r>
          </a:p>
        </p:txBody>
      </p:sp>
      <p:sp>
        <p:nvSpPr>
          <p:cNvPr id="3" name="Tijdelijke aanduiding voor inhoud 2">
            <a:extLst>
              <a:ext uri="{FF2B5EF4-FFF2-40B4-BE49-F238E27FC236}">
                <a16:creationId xmlns:a16="http://schemas.microsoft.com/office/drawing/2014/main" id="{89E8C64C-6412-78A8-EDF5-3184EE978749}"/>
              </a:ext>
            </a:extLst>
          </p:cNvPr>
          <p:cNvSpPr>
            <a:spLocks noGrp="1"/>
          </p:cNvSpPr>
          <p:nvPr>
            <p:ph idx="1"/>
          </p:nvPr>
        </p:nvSpPr>
        <p:spPr>
          <a:xfrm>
            <a:off x="1146050" y="1169561"/>
            <a:ext cx="6245352" cy="5688439"/>
          </a:xfrm>
        </p:spPr>
        <p:txBody>
          <a:bodyPr>
            <a:normAutofit fontScale="70000" lnSpcReduction="20000"/>
          </a:bodyPr>
          <a:lstStyle/>
          <a:p>
            <a:pPr marL="285750" lvl="0" indent="-285750" algn="l" rtl="0">
              <a:lnSpc>
                <a:spcPct val="130000"/>
              </a:lnSpc>
              <a:spcBef>
                <a:spcPts val="2000"/>
              </a:spcBef>
              <a:spcAft>
                <a:spcPts val="0"/>
              </a:spcAft>
              <a:buFont typeface="Calibri" panose="020B0604020202020204" pitchFamily="34" charset="0"/>
              <a:buChar char="-"/>
            </a:pPr>
            <a:r>
              <a:rPr lang="en" sz="2200" dirty="0"/>
              <a:t>Om 22:30 gaat iedereen naar zijn/haar/hen kamer. Uiterlijk 23:00 moet het stil zijn.</a:t>
            </a:r>
            <a:endParaRPr lang="nl-NL" sz="2200" dirty="0"/>
          </a:p>
          <a:p>
            <a:pPr marL="285750" lvl="0" indent="-285750" algn="l" rtl="0">
              <a:lnSpc>
                <a:spcPct val="130000"/>
              </a:lnSpc>
              <a:spcBef>
                <a:spcPts val="2000"/>
              </a:spcBef>
              <a:spcAft>
                <a:spcPts val="0"/>
              </a:spcAft>
              <a:buFont typeface="Calibri" panose="020B0604020202020204" pitchFamily="34" charset="0"/>
              <a:buChar char="-"/>
            </a:pPr>
            <a:r>
              <a:rPr lang="en" sz="2200" dirty="0"/>
              <a:t>Om 8:00 ben je aanwezig in de ontbijtzaal (zet zelf je wekker!)</a:t>
            </a:r>
          </a:p>
          <a:p>
            <a:pPr marL="285750" lvl="0" indent="-285750" algn="l" rtl="0">
              <a:lnSpc>
                <a:spcPct val="130000"/>
              </a:lnSpc>
              <a:spcBef>
                <a:spcPts val="2000"/>
              </a:spcBef>
              <a:spcAft>
                <a:spcPts val="0"/>
              </a:spcAft>
              <a:buFont typeface="Calibri" panose="020B0604020202020204" pitchFamily="34" charset="0"/>
              <a:buChar char="-"/>
            </a:pPr>
            <a:r>
              <a:rPr lang="en" sz="2200" dirty="0"/>
              <a:t>Houd je aan de afgesproken tijden. Als je te laat bent laat je dit weten aan je begeleider.</a:t>
            </a:r>
          </a:p>
          <a:p>
            <a:pPr marL="285750" lvl="0" indent="-285750" algn="l" rtl="0">
              <a:lnSpc>
                <a:spcPct val="130000"/>
              </a:lnSpc>
              <a:spcBef>
                <a:spcPts val="2000"/>
              </a:spcBef>
              <a:spcAft>
                <a:spcPts val="0"/>
              </a:spcAft>
              <a:buFont typeface="Calibri" panose="020B0604020202020204" pitchFamily="34" charset="0"/>
              <a:buChar char="-"/>
            </a:pPr>
            <a:r>
              <a:rPr lang="en" sz="2200" dirty="0"/>
              <a:t>Drank &amp; drugs zijn uiteraard verboden.</a:t>
            </a:r>
          </a:p>
          <a:p>
            <a:pPr marL="285750" indent="-285750">
              <a:lnSpc>
                <a:spcPct val="130000"/>
              </a:lnSpc>
              <a:spcBef>
                <a:spcPts val="2000"/>
              </a:spcBef>
              <a:buFont typeface="Calibri" panose="020B0604020202020204" pitchFamily="34" charset="0"/>
              <a:buChar char="-"/>
            </a:pPr>
            <a:r>
              <a:rPr lang="en" sz="2200" dirty="0"/>
              <a:t>Je gaat nooit alleen op pad. </a:t>
            </a:r>
          </a:p>
          <a:p>
            <a:pPr marL="285750" lvl="0" indent="-285750" algn="l" rtl="0">
              <a:lnSpc>
                <a:spcPct val="130000"/>
              </a:lnSpc>
              <a:spcBef>
                <a:spcPts val="2000"/>
              </a:spcBef>
              <a:spcAft>
                <a:spcPts val="0"/>
              </a:spcAft>
              <a:buFont typeface="Calibri" panose="020B0604020202020204" pitchFamily="34" charset="0"/>
              <a:buChar char="-"/>
            </a:pPr>
            <a:r>
              <a:rPr lang="en" sz="2200" dirty="0"/>
              <a:t>Je bent zelf verantwoordelijk voor jouw spullen. Waardevolle spullen kun je dus het beste thuis laten. </a:t>
            </a:r>
          </a:p>
          <a:p>
            <a:pPr marL="285750" lvl="0" indent="-285750" algn="l" rtl="0">
              <a:lnSpc>
                <a:spcPct val="130000"/>
              </a:lnSpc>
              <a:spcBef>
                <a:spcPts val="2000"/>
              </a:spcBef>
              <a:spcAft>
                <a:spcPts val="0"/>
              </a:spcAft>
              <a:buFont typeface="Calibri" panose="020B0604020202020204" pitchFamily="34" charset="0"/>
              <a:buChar char="-"/>
            </a:pPr>
            <a:r>
              <a:rPr lang="en" sz="2200" dirty="0"/>
              <a:t>Hoewel we zorgvuldig met alles omgaan is het verstandig om tassen van naam te voorzien. </a:t>
            </a:r>
          </a:p>
          <a:p>
            <a:pPr marL="285750" indent="-285750">
              <a:lnSpc>
                <a:spcPct val="130000"/>
              </a:lnSpc>
              <a:spcBef>
                <a:spcPts val="2000"/>
              </a:spcBef>
              <a:buFont typeface="Calibri" panose="020B0604020202020204" pitchFamily="34" charset="0"/>
              <a:buChar char="-"/>
            </a:pPr>
            <a:r>
              <a:rPr lang="en" sz="2200" dirty="0"/>
              <a:t>Overdag heb je altijd je paspoort/ ID bij je. Zorg voor een binnenzak in je jas waar deze in kan.</a:t>
            </a:r>
          </a:p>
          <a:p>
            <a:endParaRPr lang="nl-NL" dirty="0"/>
          </a:p>
        </p:txBody>
      </p:sp>
    </p:spTree>
    <p:extLst>
      <p:ext uri="{BB962C8B-B14F-4D97-AF65-F5344CB8AC3E}">
        <p14:creationId xmlns:p14="http://schemas.microsoft.com/office/powerpoint/2010/main" val="10965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FC85FD-BC17-69C6-01F6-76ABD2370F99}"/>
              </a:ext>
            </a:extLst>
          </p:cNvPr>
          <p:cNvSpPr>
            <a:spLocks noGrp="1"/>
          </p:cNvSpPr>
          <p:nvPr>
            <p:ph type="title"/>
          </p:nvPr>
        </p:nvSpPr>
        <p:spPr>
          <a:xfrm>
            <a:off x="1935480" y="758952"/>
            <a:ext cx="8321040" cy="1855475"/>
          </a:xfrm>
        </p:spPr>
        <p:txBody>
          <a:bodyPr anchor="ctr">
            <a:normAutofit/>
          </a:bodyPr>
          <a:lstStyle/>
          <a:p>
            <a:pPr algn="ctr"/>
            <a:r>
              <a:rPr lang="nl-NL" dirty="0"/>
              <a:t>Voor de leerlingen</a:t>
            </a:r>
          </a:p>
        </p:txBody>
      </p:sp>
      <p:cxnSp>
        <p:nvCxnSpPr>
          <p:cNvPr id="10" name="Straight Connector 9">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F3F46ED-D7FE-77ED-9FE1-46F24688D4EE}"/>
              </a:ext>
            </a:extLst>
          </p:cNvPr>
          <p:cNvSpPr>
            <a:spLocks noGrp="1"/>
          </p:cNvSpPr>
          <p:nvPr>
            <p:ph idx="1"/>
          </p:nvPr>
        </p:nvSpPr>
        <p:spPr>
          <a:xfrm>
            <a:off x="1935417" y="3257894"/>
            <a:ext cx="8321167" cy="2524195"/>
          </a:xfrm>
        </p:spPr>
        <p:txBody>
          <a:bodyPr>
            <a:normAutofit/>
          </a:bodyPr>
          <a:lstStyle/>
          <a:p>
            <a:pPr algn="ctr"/>
            <a:r>
              <a:rPr lang="nl-NL" dirty="0"/>
              <a:t>Op dinsdag 14 januari lesuur 6 en 7 komen we met zijn allen bijeen voor een leuke en gezellige kennismaking</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01356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BA33D8-A1BF-701B-E2B4-9F64BE4B62B8}"/>
              </a:ext>
            </a:extLst>
          </p:cNvPr>
          <p:cNvSpPr>
            <a:spLocks noGrp="1"/>
          </p:cNvSpPr>
          <p:nvPr>
            <p:ph type="title"/>
          </p:nvPr>
        </p:nvSpPr>
        <p:spPr>
          <a:xfrm>
            <a:off x="1935480" y="758952"/>
            <a:ext cx="8321040" cy="1855475"/>
          </a:xfrm>
        </p:spPr>
        <p:txBody>
          <a:bodyPr anchor="ctr">
            <a:normAutofit/>
          </a:bodyPr>
          <a:lstStyle/>
          <a:p>
            <a:pPr algn="ctr"/>
            <a:r>
              <a:rPr lang="nl-NL" dirty="0"/>
              <a:t>Graag gelijk invullen</a:t>
            </a:r>
          </a:p>
        </p:txBody>
      </p:sp>
      <p:cxnSp>
        <p:nvCxnSpPr>
          <p:cNvPr id="10" name="Straight Connector 9">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6BB8516-C6CE-70AC-48C9-21BD346B5BCE}"/>
              </a:ext>
            </a:extLst>
          </p:cNvPr>
          <p:cNvSpPr>
            <a:spLocks noGrp="1"/>
          </p:cNvSpPr>
          <p:nvPr>
            <p:ph idx="1"/>
          </p:nvPr>
        </p:nvSpPr>
        <p:spPr>
          <a:xfrm>
            <a:off x="1935417" y="3257894"/>
            <a:ext cx="8321167" cy="2524195"/>
          </a:xfrm>
        </p:spPr>
        <p:txBody>
          <a:bodyPr>
            <a:normAutofit/>
          </a:bodyPr>
          <a:lstStyle/>
          <a:p>
            <a:pPr algn="ctr"/>
            <a:r>
              <a:rPr lang="nl-NL" dirty="0"/>
              <a:t>Het keuzeformulier. </a:t>
            </a:r>
          </a:p>
          <a:p>
            <a:pPr algn="ctr"/>
            <a:r>
              <a:rPr lang="nl-NL" dirty="0"/>
              <a:t>Lukt het nu niet: dan z.s.m. inleveren bij Suzanne</a:t>
            </a:r>
          </a:p>
          <a:p>
            <a:pPr algn="ctr"/>
            <a:endParaRPr lang="nl-NL" dirty="0"/>
          </a:p>
          <a:p>
            <a:pPr algn="ctr"/>
            <a:r>
              <a:rPr lang="nl-NL"/>
              <a:t>Medicatieformulier (mail)</a:t>
            </a:r>
          </a:p>
          <a:p>
            <a:pPr marL="0" indent="0" algn="ctr">
              <a:buNone/>
            </a:pPr>
            <a:endParaRPr lang="nl-NL"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570709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FA4C0E-BA94-35F7-6C7F-A4C57FD5679E}"/>
              </a:ext>
            </a:extLst>
          </p:cNvPr>
          <p:cNvSpPr>
            <a:spLocks noGrp="1"/>
          </p:cNvSpPr>
          <p:nvPr>
            <p:ph type="title"/>
          </p:nvPr>
        </p:nvSpPr>
        <p:spPr>
          <a:xfrm>
            <a:off x="1068496" y="1063256"/>
            <a:ext cx="10355403" cy="1540106"/>
          </a:xfrm>
        </p:spPr>
        <p:txBody>
          <a:bodyPr>
            <a:normAutofit/>
          </a:bodyPr>
          <a:lstStyle/>
          <a:p>
            <a:r>
              <a:rPr lang="nl-NL" sz="5100" err="1"/>
              <a:t>Avez-vous</a:t>
            </a:r>
            <a:r>
              <a:rPr lang="nl-NL" sz="5100"/>
              <a:t> </a:t>
            </a:r>
            <a:r>
              <a:rPr lang="nl-NL" sz="5100" err="1"/>
              <a:t>d'autres</a:t>
            </a:r>
            <a:r>
              <a:rPr lang="nl-NL" sz="5100"/>
              <a:t> </a:t>
            </a:r>
            <a:r>
              <a:rPr lang="nl-NL" sz="5100" err="1"/>
              <a:t>questions</a:t>
            </a:r>
            <a:r>
              <a:rPr lang="nl-NL" sz="5100"/>
              <a:t> ?</a:t>
            </a:r>
            <a:br>
              <a:rPr lang="nl-NL" sz="5100"/>
            </a:br>
            <a:endParaRPr lang="nl-NL" sz="5100"/>
          </a:p>
        </p:txBody>
      </p:sp>
      <p:cxnSp>
        <p:nvCxnSpPr>
          <p:cNvPr id="19" name="Straight Connector 18">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Eifeltoren ballonnen">
            <a:extLst>
              <a:ext uri="{FF2B5EF4-FFF2-40B4-BE49-F238E27FC236}">
                <a16:creationId xmlns:a16="http://schemas.microsoft.com/office/drawing/2014/main" id="{06CCA30A-69FC-8010-F2CD-C6DA7B166A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420" y="2933700"/>
            <a:ext cx="4916785" cy="2860675"/>
          </a:xfrm>
        </p:spPr>
      </p:pic>
      <p:sp>
        <p:nvSpPr>
          <p:cNvPr id="2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7379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9A02F3-D221-3F83-2B51-56A678C76208}"/>
              </a:ext>
            </a:extLst>
          </p:cNvPr>
          <p:cNvSpPr>
            <a:spLocks noGrp="1"/>
          </p:cNvSpPr>
          <p:nvPr>
            <p:ph type="title"/>
          </p:nvPr>
        </p:nvSpPr>
        <p:spPr>
          <a:xfrm>
            <a:off x="5877532" y="1063255"/>
            <a:ext cx="5312254" cy="1806727"/>
          </a:xfrm>
        </p:spPr>
        <p:txBody>
          <a:bodyPr>
            <a:normAutofit/>
          </a:bodyPr>
          <a:lstStyle/>
          <a:p>
            <a:r>
              <a:rPr lang="nl-NL" sz="5100" dirty="0"/>
              <a:t>Eerst even jullie Frans testen..</a:t>
            </a:r>
          </a:p>
        </p:txBody>
      </p:sp>
      <p:pic>
        <p:nvPicPr>
          <p:cNvPr id="18" name="Picture 17" descr="Brood in tweeën gebroken">
            <a:extLst>
              <a:ext uri="{FF2B5EF4-FFF2-40B4-BE49-F238E27FC236}">
                <a16:creationId xmlns:a16="http://schemas.microsoft.com/office/drawing/2014/main" id="{0FA66828-F70C-59CA-D5D1-1BEEAA918624}"/>
              </a:ext>
            </a:extLst>
          </p:cNvPr>
          <p:cNvPicPr>
            <a:picLocks noChangeAspect="1"/>
          </p:cNvPicPr>
          <p:nvPr/>
        </p:nvPicPr>
        <p:blipFill>
          <a:blip r:embed="rId2"/>
          <a:srcRect l="26922" r="22318"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24" name="Straight Connector 23">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21D5BA6-27B2-8C6F-DB96-24A7DE6D6002}"/>
              </a:ext>
            </a:extLst>
          </p:cNvPr>
          <p:cNvSpPr>
            <a:spLocks noGrp="1"/>
          </p:cNvSpPr>
          <p:nvPr>
            <p:ph idx="1"/>
          </p:nvPr>
        </p:nvSpPr>
        <p:spPr>
          <a:xfrm>
            <a:off x="5877532" y="3309582"/>
            <a:ext cx="5312254" cy="2485157"/>
          </a:xfrm>
        </p:spPr>
        <p:txBody>
          <a:bodyPr>
            <a:normAutofit/>
          </a:bodyPr>
          <a:lstStyle/>
          <a:p>
            <a:pPr>
              <a:lnSpc>
                <a:spcPct val="100000"/>
              </a:lnSpc>
            </a:pPr>
            <a:r>
              <a:rPr lang="nl-NL" sz="1300"/>
              <a:t>Hallo</a:t>
            </a:r>
          </a:p>
          <a:p>
            <a:pPr>
              <a:lnSpc>
                <a:spcPct val="100000"/>
              </a:lnSpc>
            </a:pPr>
            <a:r>
              <a:rPr lang="nl-NL" sz="1300"/>
              <a:t>Goedendag</a:t>
            </a:r>
          </a:p>
          <a:p>
            <a:pPr>
              <a:lnSpc>
                <a:spcPct val="100000"/>
              </a:lnSpc>
            </a:pPr>
            <a:r>
              <a:rPr lang="nl-NL" sz="1300"/>
              <a:t>Harstikke bedankt</a:t>
            </a:r>
          </a:p>
          <a:p>
            <a:pPr>
              <a:lnSpc>
                <a:spcPct val="100000"/>
              </a:lnSpc>
            </a:pPr>
            <a:r>
              <a:rPr lang="nl-NL" sz="1300"/>
              <a:t>Tot ziens</a:t>
            </a:r>
          </a:p>
          <a:p>
            <a:pPr>
              <a:lnSpc>
                <a:spcPct val="100000"/>
              </a:lnSpc>
            </a:pPr>
            <a:r>
              <a:rPr lang="nl-NL" sz="1300"/>
              <a:t>Ja</a:t>
            </a:r>
          </a:p>
          <a:p>
            <a:pPr>
              <a:lnSpc>
                <a:spcPct val="100000"/>
              </a:lnSpc>
            </a:pPr>
            <a:r>
              <a:rPr lang="nl-NL" sz="1300"/>
              <a:t>Nee</a:t>
            </a:r>
          </a:p>
          <a:p>
            <a:pPr>
              <a:lnSpc>
                <a:spcPct val="100000"/>
              </a:lnSpc>
            </a:pPr>
            <a:r>
              <a:rPr lang="nl-NL" sz="1300"/>
              <a:t>Ik snap het niet</a:t>
            </a:r>
          </a:p>
          <a:p>
            <a:pPr>
              <a:lnSpc>
                <a:spcPct val="100000"/>
              </a:lnSpc>
            </a:pPr>
            <a:r>
              <a:rPr lang="nl-NL" sz="1300" err="1"/>
              <a:t>Één</a:t>
            </a:r>
            <a:r>
              <a:rPr lang="nl-NL" sz="1300"/>
              <a:t> stokbrood alstublieft</a:t>
            </a:r>
          </a:p>
          <a:p>
            <a:pPr>
              <a:lnSpc>
                <a:spcPct val="100000"/>
              </a:lnSpc>
            </a:pPr>
            <a:endParaRPr lang="nl-NL" sz="1300"/>
          </a:p>
        </p:txBody>
      </p:sp>
      <p:sp>
        <p:nvSpPr>
          <p:cNvPr id="2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22159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B9D544-A82C-CF8B-417E-B22166A0F5B7}"/>
              </a:ext>
            </a:extLst>
          </p:cNvPr>
          <p:cNvSpPr>
            <a:spLocks noGrp="1"/>
          </p:cNvSpPr>
          <p:nvPr>
            <p:ph type="title"/>
          </p:nvPr>
        </p:nvSpPr>
        <p:spPr>
          <a:xfrm>
            <a:off x="1935480" y="758952"/>
            <a:ext cx="8321040" cy="1855475"/>
          </a:xfrm>
        </p:spPr>
        <p:txBody>
          <a:bodyPr anchor="ctr">
            <a:normAutofit/>
          </a:bodyPr>
          <a:lstStyle/>
          <a:p>
            <a:pPr algn="ctr"/>
            <a:r>
              <a:rPr lang="nl-NL" dirty="0"/>
              <a:t>Programma</a:t>
            </a:r>
          </a:p>
        </p:txBody>
      </p:sp>
      <p:cxnSp>
        <p:nvCxnSpPr>
          <p:cNvPr id="10" name="Straight Connector 9">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26FFEDA-BEB0-7ABE-3DB5-EE29C200CCBD}"/>
              </a:ext>
            </a:extLst>
          </p:cNvPr>
          <p:cNvSpPr>
            <a:spLocks noGrp="1"/>
          </p:cNvSpPr>
          <p:nvPr>
            <p:ph idx="1"/>
          </p:nvPr>
        </p:nvSpPr>
        <p:spPr>
          <a:xfrm>
            <a:off x="1935417" y="3257894"/>
            <a:ext cx="8321167" cy="2524195"/>
          </a:xfrm>
        </p:spPr>
        <p:txBody>
          <a:bodyPr>
            <a:normAutofit/>
          </a:bodyPr>
          <a:lstStyle/>
          <a:p>
            <a:pPr algn="ctr"/>
            <a:r>
              <a:rPr lang="nl-NL" dirty="0"/>
              <a:t>Maandag 27 januari tot en met vrijdag 31 januari( in de nacht naar vrijdag) </a:t>
            </a:r>
          </a:p>
          <a:p>
            <a:pPr algn="ctr"/>
            <a:r>
              <a:rPr lang="nl-NL" dirty="0"/>
              <a:t>Programma is onder voorbehoud</a:t>
            </a:r>
          </a:p>
          <a:p>
            <a:pPr algn="ctr"/>
            <a:endParaRPr lang="nl-NL"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62099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32" name="Straight Connector 3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B0DB5C3-579C-EF91-D041-EBDC09D62037}"/>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dirty="0" err="1">
                <a:solidFill>
                  <a:schemeClr val="bg1"/>
                </a:solidFill>
                <a:latin typeface="+mj-lt"/>
                <a:ea typeface="+mj-ea"/>
                <a:cs typeface="+mj-cs"/>
              </a:rPr>
              <a:t>Maandag</a:t>
            </a:r>
            <a:endParaRPr lang="en-US" sz="5400" i="1" kern="1200" spc="100" baseline="0" dirty="0">
              <a:solidFill>
                <a:schemeClr val="bg1"/>
              </a:solidFill>
              <a:latin typeface="+mj-lt"/>
              <a:ea typeface="+mj-ea"/>
              <a:cs typeface="+mj-cs"/>
            </a:endParaRPr>
          </a:p>
        </p:txBody>
      </p:sp>
      <p:sp>
        <p:nvSpPr>
          <p:cNvPr id="3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 name="Tijdelijke aanduiding voor inhoud 3">
            <a:extLst>
              <a:ext uri="{FF2B5EF4-FFF2-40B4-BE49-F238E27FC236}">
                <a16:creationId xmlns:a16="http://schemas.microsoft.com/office/drawing/2014/main" id="{FEB282E1-61C3-5081-1377-3F5DF07C77E7}"/>
              </a:ext>
            </a:extLst>
          </p:cNvPr>
          <p:cNvGraphicFramePr>
            <a:graphicFrameLocks noGrp="1"/>
          </p:cNvGraphicFramePr>
          <p:nvPr>
            <p:ph idx="1"/>
            <p:extLst>
              <p:ext uri="{D42A27DB-BD31-4B8C-83A1-F6EECF244321}">
                <p14:modId xmlns:p14="http://schemas.microsoft.com/office/powerpoint/2010/main" val="3033305962"/>
              </p:ext>
            </p:extLst>
          </p:nvPr>
        </p:nvGraphicFramePr>
        <p:xfrm>
          <a:off x="5912058" y="1128811"/>
          <a:ext cx="5409283" cy="4765546"/>
        </p:xfrm>
        <a:graphic>
          <a:graphicData uri="http://schemas.openxmlformats.org/drawingml/2006/table">
            <a:tbl>
              <a:tblPr firstRow="1" bandRow="1">
                <a:noFill/>
                <a:tableStyleId>{69012ECD-51FC-41F1-AA8D-1B2483CD663E}</a:tableStyleId>
              </a:tblPr>
              <a:tblGrid>
                <a:gridCol w="1322153">
                  <a:extLst>
                    <a:ext uri="{9D8B030D-6E8A-4147-A177-3AD203B41FA5}">
                      <a16:colId xmlns:a16="http://schemas.microsoft.com/office/drawing/2014/main" val="2019761569"/>
                    </a:ext>
                  </a:extLst>
                </a:gridCol>
                <a:gridCol w="4087130">
                  <a:extLst>
                    <a:ext uri="{9D8B030D-6E8A-4147-A177-3AD203B41FA5}">
                      <a16:colId xmlns:a16="http://schemas.microsoft.com/office/drawing/2014/main" val="3963937115"/>
                    </a:ext>
                  </a:extLst>
                </a:gridCol>
              </a:tblGrid>
              <a:tr h="818700">
                <a:tc>
                  <a:txBody>
                    <a:bodyPr/>
                    <a:lstStyle/>
                    <a:p>
                      <a:r>
                        <a:rPr lang="nl-NL" sz="2200" b="0" cap="all" spc="60" dirty="0">
                          <a:solidFill>
                            <a:schemeClr val="tx1"/>
                          </a:solidFill>
                          <a:latin typeface="+mn-lt"/>
                        </a:rPr>
                        <a:t>8:30</a:t>
                      </a:r>
                    </a:p>
                  </a:txBody>
                  <a:tcPr marL="154497" marR="154497" marT="127922" marB="127922" anchor="b">
                    <a:lnL w="12700" cmpd="sng">
                      <a:noFill/>
                    </a:lnL>
                    <a:lnR w="12700" cmpd="sng">
                      <a:noFill/>
                    </a:lnR>
                    <a:lnT w="12700" cmpd="sng">
                      <a:noFill/>
                    </a:lnT>
                    <a:lnB w="38100" cmpd="sng">
                      <a:noFill/>
                    </a:lnB>
                    <a:noFill/>
                  </a:tcPr>
                </a:tc>
                <a:tc>
                  <a:txBody>
                    <a:bodyPr/>
                    <a:lstStyle/>
                    <a:p>
                      <a:r>
                        <a:rPr lang="nl-NL" sz="2200" b="0" cap="all" spc="60" dirty="0">
                          <a:solidFill>
                            <a:schemeClr val="tx1"/>
                          </a:solidFill>
                          <a:latin typeface="+mn-lt"/>
                        </a:rPr>
                        <a:t>Aanwezig bij Mariendael</a:t>
                      </a:r>
                    </a:p>
                  </a:txBody>
                  <a:tcPr marL="154497" marR="154497" marT="127922" marB="127922" anchor="b">
                    <a:lnL w="12700" cmpd="sng">
                      <a:noFill/>
                    </a:lnL>
                    <a:lnR w="12700" cmpd="sng">
                      <a:noFill/>
                    </a:lnR>
                    <a:lnT w="12700" cmpd="sng">
                      <a:noFill/>
                    </a:lnT>
                    <a:lnB w="38100" cmpd="sng">
                      <a:noFill/>
                    </a:lnB>
                    <a:noFill/>
                  </a:tcPr>
                </a:tc>
                <a:extLst>
                  <a:ext uri="{0D108BD9-81ED-4DB2-BD59-A6C34878D82A}">
                    <a16:rowId xmlns:a16="http://schemas.microsoft.com/office/drawing/2014/main" val="400277672"/>
                  </a:ext>
                </a:extLst>
              </a:tr>
              <a:tr h="1620839">
                <a:tc>
                  <a:txBody>
                    <a:bodyPr/>
                    <a:lstStyle/>
                    <a:p>
                      <a:r>
                        <a:rPr lang="nl-NL" sz="2200" cap="none" spc="0" dirty="0">
                          <a:solidFill>
                            <a:schemeClr val="tx1"/>
                          </a:solidFill>
                          <a:latin typeface="+mn-lt"/>
                        </a:rPr>
                        <a:t>17:00</a:t>
                      </a:r>
                    </a:p>
                  </a:txBody>
                  <a:tcPr marL="154497" marR="154497" marT="77248" marB="127922">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r>
                        <a:rPr lang="nl-NL" sz="2200" cap="none" spc="0" dirty="0">
                          <a:solidFill>
                            <a:schemeClr val="tx1"/>
                          </a:solidFill>
                          <a:latin typeface="+mn-lt"/>
                        </a:rPr>
                        <a:t>Verwachte aankomsttijd Parijs. </a:t>
                      </a:r>
                    </a:p>
                    <a:p>
                      <a:r>
                        <a:rPr lang="nl-NL" sz="2200" cap="none" spc="0" dirty="0">
                          <a:solidFill>
                            <a:schemeClr val="tx1"/>
                          </a:solidFill>
                          <a:latin typeface="+mn-lt"/>
                        </a:rPr>
                        <a:t>keuze: avondwandeling door de wijk.</a:t>
                      </a:r>
                    </a:p>
                  </a:txBody>
                  <a:tcPr marL="154497" marR="154497" marT="77248" marB="127922">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58911149"/>
                  </a:ext>
                </a:extLst>
              </a:tr>
              <a:tr h="1279714">
                <a:tc>
                  <a:txBody>
                    <a:bodyPr/>
                    <a:lstStyle/>
                    <a:p>
                      <a:r>
                        <a:rPr lang="nl-NL" sz="2200" cap="none" spc="0" dirty="0">
                          <a:solidFill>
                            <a:schemeClr val="tx1"/>
                          </a:solidFill>
                          <a:latin typeface="+mn-lt"/>
                        </a:rPr>
                        <a:t>avond</a:t>
                      </a:r>
                    </a:p>
                  </a:txBody>
                  <a:tcPr marL="154497" marR="154497" marT="77248" marB="12792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nl-NL" sz="2200" cap="none" spc="0" dirty="0">
                          <a:solidFill>
                            <a:schemeClr val="tx1"/>
                          </a:solidFill>
                          <a:latin typeface="+mn-lt"/>
                        </a:rPr>
                        <a:t>Diner in het hotel</a:t>
                      </a:r>
                    </a:p>
                  </a:txBody>
                  <a:tcPr marL="154497" marR="154497" marT="77248" marB="12792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787889274"/>
                  </a:ext>
                </a:extLst>
              </a:tr>
              <a:tr h="938589">
                <a:tc>
                  <a:txBody>
                    <a:bodyPr/>
                    <a:lstStyle/>
                    <a:p>
                      <a:r>
                        <a:rPr lang="nl-NL" sz="2200" cap="none" spc="0">
                          <a:solidFill>
                            <a:schemeClr val="tx1"/>
                          </a:solidFill>
                          <a:latin typeface="+mn-lt"/>
                        </a:rPr>
                        <a:t>Na het diner:</a:t>
                      </a:r>
                    </a:p>
                  </a:txBody>
                  <a:tcPr marL="154497" marR="154497" marT="77248" marB="127922">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2200" cap="none" spc="0" dirty="0">
                          <a:solidFill>
                            <a:schemeClr val="tx1"/>
                          </a:solidFill>
                          <a:latin typeface="+mn-lt"/>
                        </a:rPr>
                        <a:t>Spelletjesavond </a:t>
                      </a:r>
                    </a:p>
                  </a:txBody>
                  <a:tcPr marL="154497" marR="154497" marT="77248" marB="127922">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225332206"/>
                  </a:ext>
                </a:extLst>
              </a:tr>
            </a:tbl>
          </a:graphicData>
        </a:graphic>
      </p:graphicFrame>
    </p:spTree>
    <p:extLst>
      <p:ext uri="{BB962C8B-B14F-4D97-AF65-F5344CB8AC3E}">
        <p14:creationId xmlns:p14="http://schemas.microsoft.com/office/powerpoint/2010/main" val="273035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7BE9E4-1DBF-C5A6-A859-6172BFA4E424}"/>
              </a:ext>
            </a:extLst>
          </p:cNvPr>
          <p:cNvSpPr>
            <a:spLocks noGrp="1"/>
          </p:cNvSpPr>
          <p:nvPr>
            <p:ph type="title"/>
          </p:nvPr>
        </p:nvSpPr>
        <p:spPr>
          <a:xfrm>
            <a:off x="1935480" y="758952"/>
            <a:ext cx="8321040" cy="1855475"/>
          </a:xfrm>
        </p:spPr>
        <p:txBody>
          <a:bodyPr anchor="ctr">
            <a:normAutofit/>
          </a:bodyPr>
          <a:lstStyle/>
          <a:p>
            <a:pPr algn="ctr"/>
            <a:r>
              <a:rPr lang="nl-NL" dirty="0" err="1"/>
              <a:t>Fiap</a:t>
            </a:r>
            <a:r>
              <a:rPr lang="nl-NL" dirty="0"/>
              <a:t> hotel Parijs </a:t>
            </a:r>
          </a:p>
        </p:txBody>
      </p:sp>
      <p:cxnSp>
        <p:nvCxnSpPr>
          <p:cNvPr id="10" name="Straight Connector 9">
            <a:extLst>
              <a:ext uri="{FF2B5EF4-FFF2-40B4-BE49-F238E27FC236}">
                <a16:creationId xmlns:a16="http://schemas.microsoft.com/office/drawing/2014/main" id="{8BD593FB-2EA4-4795-AC37-1F9E8954E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1200" y="2936160"/>
            <a:ext cx="8229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96A613-86EA-042D-97C4-771D77F54CAE}"/>
              </a:ext>
            </a:extLst>
          </p:cNvPr>
          <p:cNvSpPr>
            <a:spLocks noGrp="1"/>
          </p:cNvSpPr>
          <p:nvPr>
            <p:ph idx="1"/>
          </p:nvPr>
        </p:nvSpPr>
        <p:spPr>
          <a:xfrm>
            <a:off x="1935417" y="3257894"/>
            <a:ext cx="8321167" cy="2524195"/>
          </a:xfrm>
        </p:spPr>
        <p:txBody>
          <a:bodyPr>
            <a:normAutofit/>
          </a:bodyPr>
          <a:lstStyle/>
          <a:p>
            <a:pPr algn="ctr"/>
            <a:r>
              <a:rPr lang="nl-NL" dirty="0"/>
              <a:t>4 persoonskamer. </a:t>
            </a:r>
          </a:p>
          <a:p>
            <a:pPr algn="ctr"/>
            <a:r>
              <a:rPr lang="nl-NL" dirty="0"/>
              <a:t>Wifi</a:t>
            </a:r>
          </a:p>
          <a:p>
            <a:pPr algn="ctr"/>
            <a:r>
              <a:rPr lang="nl-NL" dirty="0"/>
              <a:t>Hotelontbijt</a:t>
            </a:r>
          </a:p>
          <a:p>
            <a:pPr algn="ctr"/>
            <a:r>
              <a:rPr lang="nl-NL" dirty="0"/>
              <a:t>Alle kamers eigen badkamer</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4" name="Afbeelding 3">
            <a:extLst>
              <a:ext uri="{FF2B5EF4-FFF2-40B4-BE49-F238E27FC236}">
                <a16:creationId xmlns:a16="http://schemas.microsoft.com/office/drawing/2014/main" id="{68D063F2-BFB9-88C2-48AE-3C56D16535A7}"/>
              </a:ext>
            </a:extLst>
          </p:cNvPr>
          <p:cNvPicPr>
            <a:picLocks noChangeAspect="1"/>
          </p:cNvPicPr>
          <p:nvPr/>
        </p:nvPicPr>
        <p:blipFill>
          <a:blip r:embed="rId2"/>
          <a:stretch>
            <a:fillRect/>
          </a:stretch>
        </p:blipFill>
        <p:spPr>
          <a:xfrm>
            <a:off x="8264481" y="3643146"/>
            <a:ext cx="2805706" cy="1871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fbeelding 4">
            <a:extLst>
              <a:ext uri="{FF2B5EF4-FFF2-40B4-BE49-F238E27FC236}">
                <a16:creationId xmlns:a16="http://schemas.microsoft.com/office/drawing/2014/main" id="{54474D6C-236F-F46D-2DCA-32E79E3A7B0F}"/>
              </a:ext>
            </a:extLst>
          </p:cNvPr>
          <p:cNvPicPr>
            <a:picLocks noChangeAspect="1"/>
          </p:cNvPicPr>
          <p:nvPr/>
        </p:nvPicPr>
        <p:blipFill>
          <a:blip r:embed="rId3"/>
          <a:stretch>
            <a:fillRect/>
          </a:stretch>
        </p:blipFill>
        <p:spPr>
          <a:xfrm>
            <a:off x="4514945" y="5079211"/>
            <a:ext cx="2378169" cy="1586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D98C0EC0-1464-499A-6998-2949804815FA}"/>
              </a:ext>
            </a:extLst>
          </p:cNvPr>
          <p:cNvPicPr>
            <a:picLocks noChangeAspect="1"/>
          </p:cNvPicPr>
          <p:nvPr/>
        </p:nvPicPr>
        <p:blipFill>
          <a:blip r:embed="rId4"/>
          <a:stretch>
            <a:fillRect/>
          </a:stretch>
        </p:blipFill>
        <p:spPr>
          <a:xfrm>
            <a:off x="7047887" y="5005276"/>
            <a:ext cx="2805707" cy="1871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jdelijke aanduiding voor inhoud 2">
            <a:extLst>
              <a:ext uri="{FF2B5EF4-FFF2-40B4-BE49-F238E27FC236}">
                <a16:creationId xmlns:a16="http://schemas.microsoft.com/office/drawing/2014/main" id="{0096A613-86EA-042D-97C4-771D77F54CAE}"/>
              </a:ext>
            </a:extLst>
          </p:cNvPr>
          <p:cNvSpPr txBox="1">
            <a:spLocks/>
          </p:cNvSpPr>
          <p:nvPr/>
        </p:nvSpPr>
        <p:spPr>
          <a:xfrm>
            <a:off x="-1895647" y="566624"/>
            <a:ext cx="8321167" cy="2524195"/>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dirty="0"/>
              <a:t>4 persoonskamer. </a:t>
            </a:r>
          </a:p>
          <a:p>
            <a:pPr algn="ctr"/>
            <a:r>
              <a:rPr lang="nl-NL" dirty="0"/>
              <a:t>Wifi</a:t>
            </a:r>
          </a:p>
          <a:p>
            <a:pPr algn="ctr"/>
            <a:r>
              <a:rPr lang="nl-NL" dirty="0"/>
              <a:t>Hotelontbijt</a:t>
            </a:r>
          </a:p>
          <a:p>
            <a:pPr algn="ctr"/>
            <a:r>
              <a:rPr lang="nl-NL" dirty="0"/>
              <a:t>Alle kamers e</a:t>
            </a:r>
          </a:p>
        </p:txBody>
      </p:sp>
      <p:pic>
        <p:nvPicPr>
          <p:cNvPr id="14" name="Afbeelding 13">
            <a:extLst>
              <a:ext uri="{FF2B5EF4-FFF2-40B4-BE49-F238E27FC236}">
                <a16:creationId xmlns:a16="http://schemas.microsoft.com/office/drawing/2014/main" id="{14404837-7E30-89CE-DEAD-E059DBBC09D2}"/>
              </a:ext>
            </a:extLst>
          </p:cNvPr>
          <p:cNvPicPr>
            <a:picLocks noChangeAspect="1"/>
          </p:cNvPicPr>
          <p:nvPr/>
        </p:nvPicPr>
        <p:blipFill>
          <a:blip r:embed="rId5"/>
          <a:stretch>
            <a:fillRect/>
          </a:stretch>
        </p:blipFill>
        <p:spPr>
          <a:xfrm>
            <a:off x="454016" y="597471"/>
            <a:ext cx="2805740" cy="2338689"/>
          </a:xfrm>
          <a:prstGeom prst="rect">
            <a:avLst/>
          </a:prstGeom>
        </p:spPr>
      </p:pic>
    </p:spTree>
    <p:extLst>
      <p:ext uri="{BB962C8B-B14F-4D97-AF65-F5344CB8AC3E}">
        <p14:creationId xmlns:p14="http://schemas.microsoft.com/office/powerpoint/2010/main" val="318513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8D9E72B-EC14-DE85-29B5-B2B48D9B11C9}"/>
            </a:ext>
          </a:extLst>
        </p:cNvPr>
        <p:cNvGrpSpPr/>
        <p:nvPr/>
      </p:nvGrpSpPr>
      <p:grpSpPr>
        <a:xfrm>
          <a:off x="0" y="0"/>
          <a:ext cx="0" cy="0"/>
          <a:chOff x="0" y="0"/>
          <a:chExt cx="0" cy="0"/>
        </a:xfrm>
      </p:grpSpPr>
      <p:sp>
        <p:nvSpPr>
          <p:cNvPr id="46"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48" name="Straight Connector 47">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20D72BB-34DF-428F-17B0-4BD9F9414B6F}"/>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Dinsdag</a:t>
            </a:r>
          </a:p>
        </p:txBody>
      </p:sp>
      <p:sp>
        <p:nvSpPr>
          <p:cNvPr id="54"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 name="Tijdelijke aanduiding voor inhoud 3">
            <a:extLst>
              <a:ext uri="{FF2B5EF4-FFF2-40B4-BE49-F238E27FC236}">
                <a16:creationId xmlns:a16="http://schemas.microsoft.com/office/drawing/2014/main" id="{88E66FA1-70B5-FE70-E6F6-6A65FA787B66}"/>
              </a:ext>
            </a:extLst>
          </p:cNvPr>
          <p:cNvGraphicFramePr>
            <a:graphicFrameLocks noGrp="1"/>
          </p:cNvGraphicFramePr>
          <p:nvPr>
            <p:ph idx="1"/>
            <p:extLst>
              <p:ext uri="{D42A27DB-BD31-4B8C-83A1-F6EECF244321}">
                <p14:modId xmlns:p14="http://schemas.microsoft.com/office/powerpoint/2010/main" val="3358990950"/>
              </p:ext>
            </p:extLst>
          </p:nvPr>
        </p:nvGraphicFramePr>
        <p:xfrm>
          <a:off x="5679338" y="-59549"/>
          <a:ext cx="5640400" cy="6130119"/>
        </p:xfrm>
        <a:graphic>
          <a:graphicData uri="http://schemas.openxmlformats.org/drawingml/2006/table">
            <a:tbl>
              <a:tblPr firstRow="1" bandRow="1">
                <a:noFill/>
                <a:tableStyleId>{69012ECD-51FC-41F1-AA8D-1B2483CD663E}</a:tableStyleId>
              </a:tblPr>
              <a:tblGrid>
                <a:gridCol w="1415894">
                  <a:extLst>
                    <a:ext uri="{9D8B030D-6E8A-4147-A177-3AD203B41FA5}">
                      <a16:colId xmlns:a16="http://schemas.microsoft.com/office/drawing/2014/main" val="2019761569"/>
                    </a:ext>
                  </a:extLst>
                </a:gridCol>
                <a:gridCol w="4224506">
                  <a:extLst>
                    <a:ext uri="{9D8B030D-6E8A-4147-A177-3AD203B41FA5}">
                      <a16:colId xmlns:a16="http://schemas.microsoft.com/office/drawing/2014/main" val="3963937115"/>
                    </a:ext>
                  </a:extLst>
                </a:gridCol>
              </a:tblGrid>
              <a:tr h="449077">
                <a:tc>
                  <a:txBody>
                    <a:bodyPr/>
                    <a:lstStyle/>
                    <a:p>
                      <a:endParaRPr lang="nl-NL" sz="2200" b="0" cap="none" spc="0" dirty="0">
                        <a:solidFill>
                          <a:schemeClr val="tx1"/>
                        </a:solidFill>
                        <a:latin typeface="+mn-lt"/>
                      </a:endParaRPr>
                    </a:p>
                  </a:txBody>
                  <a:tcPr marL="105104" marR="105104" marT="76053" marB="76053">
                    <a:lnL w="12700" cmpd="sng">
                      <a:noFill/>
                    </a:lnL>
                    <a:lnR w="12700" cmpd="sng">
                      <a:noFill/>
                    </a:lnR>
                    <a:lnT w="28575" cap="flat" cmpd="sng" algn="ctr">
                      <a:solidFill>
                        <a:schemeClr val="tx1"/>
                      </a:solidFill>
                      <a:prstDash val="solid"/>
                    </a:lnT>
                    <a:lnB w="38100" cmpd="sng">
                      <a:noFill/>
                    </a:lnB>
                    <a:noFill/>
                  </a:tcPr>
                </a:tc>
                <a:tc>
                  <a:txBody>
                    <a:bodyPr/>
                    <a:lstStyle/>
                    <a:p>
                      <a:endParaRPr lang="nl-NL" sz="2200" b="0" cap="none" spc="0" dirty="0">
                        <a:solidFill>
                          <a:schemeClr val="tx1"/>
                        </a:solidFill>
                        <a:latin typeface="+mn-lt"/>
                      </a:endParaRPr>
                    </a:p>
                    <a:p>
                      <a:r>
                        <a:rPr lang="nl-NL" sz="2200" b="0" cap="none" spc="0" dirty="0">
                          <a:solidFill>
                            <a:schemeClr val="tx1"/>
                          </a:solidFill>
                          <a:latin typeface="+mn-lt"/>
                        </a:rPr>
                        <a:t>Ontbijt in het hotel </a:t>
                      </a:r>
                    </a:p>
                  </a:txBody>
                  <a:tcPr marL="105104" marR="105104" marT="76053" marB="76053">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400277672"/>
                  </a:ext>
                </a:extLst>
              </a:tr>
              <a:tr h="1615297">
                <a:tc>
                  <a:txBody>
                    <a:bodyPr/>
                    <a:lstStyle/>
                    <a:p>
                      <a:r>
                        <a:rPr lang="en-US" sz="2200" cap="none" spc="0">
                          <a:solidFill>
                            <a:schemeClr val="tx1"/>
                          </a:solidFill>
                          <a:latin typeface="+mn-lt"/>
                        </a:rPr>
                        <a:t>Ochtend</a:t>
                      </a:r>
                      <a:endParaRPr lang="nl-NL" sz="2200" cap="none" spc="0">
                        <a:solidFill>
                          <a:schemeClr val="tx1"/>
                        </a:solidFill>
                        <a:latin typeface="+mn-lt"/>
                      </a:endParaRPr>
                    </a:p>
                  </a:txBody>
                  <a:tcPr marL="105104" marR="105104" marT="76053" marB="76053">
                    <a:lnL w="28575" cap="flat" cmpd="sng" algn="ctr">
                      <a:noFill/>
                      <a:prstDash val="solid"/>
                    </a:lnL>
                    <a:lnR w="12700" cmpd="sng">
                      <a:noFill/>
                      <a:prstDash val="solid"/>
                    </a:lnR>
                    <a:lnT w="38100" cmpd="sng">
                      <a:noFill/>
                    </a:lnT>
                    <a:lnB w="12700" cap="flat" cmpd="sng" algn="ctr">
                      <a:noFill/>
                      <a:prstDash val="solid"/>
                    </a:lnB>
                    <a:noFill/>
                  </a:tcPr>
                </a:tc>
                <a:tc>
                  <a:txBody>
                    <a:bodyPr/>
                    <a:lstStyle/>
                    <a:p>
                      <a:r>
                        <a:rPr lang="nl-NL" sz="2200" cap="none" spc="0" dirty="0">
                          <a:solidFill>
                            <a:schemeClr val="tx1"/>
                          </a:solidFill>
                          <a:latin typeface="+mn-lt"/>
                        </a:rPr>
                        <a:t>Met de bus naar </a:t>
                      </a:r>
                      <a:r>
                        <a:rPr lang="nl-NL" sz="2200" cap="none" spc="0" dirty="0" err="1">
                          <a:solidFill>
                            <a:schemeClr val="tx1"/>
                          </a:solidFill>
                          <a:latin typeface="+mn-lt"/>
                        </a:rPr>
                        <a:t>Mont-martre</a:t>
                      </a:r>
                      <a:r>
                        <a:rPr lang="nl-NL" sz="2200" cap="none" spc="0" dirty="0">
                          <a:solidFill>
                            <a:schemeClr val="tx1"/>
                          </a:solidFill>
                          <a:latin typeface="+mn-lt"/>
                        </a:rPr>
                        <a:t>, bezoek</a:t>
                      </a:r>
                    </a:p>
                    <a:p>
                      <a:r>
                        <a:rPr lang="nl-NL" sz="2200" cap="none" spc="0" dirty="0">
                          <a:solidFill>
                            <a:schemeClr val="tx1"/>
                          </a:solidFill>
                          <a:latin typeface="+mn-lt"/>
                        </a:rPr>
                        <a:t>aan </a:t>
                      </a:r>
                      <a:r>
                        <a:rPr lang="nl-NL" sz="2200" cap="none" spc="0" dirty="0" err="1">
                          <a:solidFill>
                            <a:schemeClr val="tx1"/>
                          </a:solidFill>
                          <a:latin typeface="+mn-lt"/>
                        </a:rPr>
                        <a:t>Sacré</a:t>
                      </a:r>
                      <a:r>
                        <a:rPr lang="nl-NL" sz="2200" cap="none" spc="0" dirty="0">
                          <a:solidFill>
                            <a:schemeClr val="tx1"/>
                          </a:solidFill>
                          <a:latin typeface="+mn-lt"/>
                        </a:rPr>
                        <a:t>-Coeur </a:t>
                      </a:r>
                    </a:p>
                    <a:p>
                      <a:endParaRPr lang="nl-NL" sz="2200" cap="none" spc="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2200" cap="none" spc="0" dirty="0">
                          <a:solidFill>
                            <a:schemeClr val="tx1"/>
                          </a:solidFill>
                          <a:latin typeface="+mn-lt"/>
                        </a:rPr>
                        <a:t>Lunch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2200" cap="none" spc="0" dirty="0">
                          <a:solidFill>
                            <a:schemeClr val="tx1"/>
                          </a:solidFill>
                          <a:latin typeface="+mn-lt"/>
                        </a:rPr>
                        <a:t>bij </a:t>
                      </a:r>
                      <a:r>
                        <a:rPr lang="nl-NL" sz="2200" cap="none" spc="0" dirty="0" err="1">
                          <a:solidFill>
                            <a:schemeClr val="tx1"/>
                          </a:solidFill>
                          <a:latin typeface="+mn-lt"/>
                        </a:rPr>
                        <a:t>Sacré</a:t>
                      </a:r>
                      <a:r>
                        <a:rPr lang="nl-NL" sz="2200" cap="none" spc="0" dirty="0">
                          <a:solidFill>
                            <a:schemeClr val="tx1"/>
                          </a:solidFill>
                          <a:latin typeface="+mn-lt"/>
                        </a:rPr>
                        <a:t>-Coeur</a:t>
                      </a:r>
                    </a:p>
                  </a:txBody>
                  <a:tcPr marL="105104" marR="105104" marT="76053" marB="76053">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192631048"/>
                  </a:ext>
                </a:extLst>
              </a:tr>
              <a:tr h="412861">
                <a:tc>
                  <a:txBody>
                    <a:bodyPr/>
                    <a:lstStyle/>
                    <a:p>
                      <a:r>
                        <a:rPr lang="nl-NL" sz="2200" cap="none" spc="0" dirty="0">
                          <a:solidFill>
                            <a:schemeClr val="tx1"/>
                          </a:solidFill>
                          <a:latin typeface="+mn-lt"/>
                        </a:rPr>
                        <a:t>middag</a:t>
                      </a:r>
                    </a:p>
                  </a:txBody>
                  <a:tcPr marL="105104" marR="105104" marT="76053" marB="76053">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2200" cap="none" spc="0">
                          <a:solidFill>
                            <a:schemeClr val="tx1"/>
                          </a:solidFill>
                          <a:latin typeface="+mn-lt"/>
                        </a:rPr>
                        <a:t>Met de bus richting Eiffeltoren</a:t>
                      </a:r>
                    </a:p>
                  </a:txBody>
                  <a:tcPr marL="105104" marR="105104" marT="76053" marB="76053">
                    <a:lnL w="12700" cmpd="sng">
                      <a:noFill/>
                      <a:prstDash val="solid"/>
                    </a:lnL>
                    <a:lnR w="28575" cap="flat" cmpd="sng" algn="ctr">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295159766"/>
                  </a:ext>
                </a:extLst>
              </a:tr>
              <a:tr h="868179">
                <a:tc>
                  <a:txBody>
                    <a:bodyPr/>
                    <a:lstStyle/>
                    <a:p>
                      <a:endParaRPr lang="nl-NL" sz="2200" cap="none" spc="0" dirty="0">
                        <a:solidFill>
                          <a:schemeClr val="tx1"/>
                        </a:solidFill>
                        <a:latin typeface="+mn-lt"/>
                      </a:endParaRPr>
                    </a:p>
                  </a:txBody>
                  <a:tcPr marL="105104" marR="105104" marT="76053" marB="76053">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en-US" sz="2200" cap="none" spc="0" dirty="0" err="1">
                          <a:solidFill>
                            <a:schemeClr val="tx1"/>
                          </a:solidFill>
                          <a:latin typeface="+mn-lt"/>
                        </a:rPr>
                        <a:t>Keuze</a:t>
                      </a:r>
                      <a:r>
                        <a:rPr lang="en-US" sz="2200" cap="none" spc="0" dirty="0">
                          <a:solidFill>
                            <a:schemeClr val="tx1"/>
                          </a:solidFill>
                          <a:latin typeface="+mn-lt"/>
                        </a:rPr>
                        <a:t>:</a:t>
                      </a:r>
                      <a:r>
                        <a:rPr lang="nl-NL" sz="2200" cap="none" spc="0" dirty="0">
                          <a:solidFill>
                            <a:schemeClr val="tx1"/>
                          </a:solidFill>
                          <a:latin typeface="+mn-lt"/>
                        </a:rPr>
                        <a:t> Eiffeltoren beklimmen of catacomben bezoeken</a:t>
                      </a:r>
                    </a:p>
                  </a:txBody>
                  <a:tcPr marL="105104" marR="105104" marT="76053" marB="76053">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58911149"/>
                  </a:ext>
                </a:extLst>
              </a:tr>
              <a:tr h="630156">
                <a:tc>
                  <a:txBody>
                    <a:bodyPr/>
                    <a:lstStyle/>
                    <a:p>
                      <a:r>
                        <a:rPr lang="nl-NL" sz="2200" cap="none" spc="0" dirty="0">
                          <a:solidFill>
                            <a:schemeClr val="tx1"/>
                          </a:solidFill>
                          <a:latin typeface="+mn-lt"/>
                        </a:rPr>
                        <a:t>avond</a:t>
                      </a:r>
                    </a:p>
                  </a:txBody>
                  <a:tcPr marL="105104" marR="105104" marT="76053" marB="76053">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2200" cap="none" spc="0" dirty="0">
                          <a:solidFill>
                            <a:schemeClr val="tx1"/>
                          </a:solidFill>
                          <a:latin typeface="+mn-lt"/>
                        </a:rPr>
                        <a:t>Diner in het hotel</a:t>
                      </a:r>
                      <a:endParaRPr lang="nl-NL" sz="2200" b="0" i="0" u="none" strike="noStrike" cap="none" spc="0" noProof="0" dirty="0">
                        <a:solidFill>
                          <a:schemeClr val="tx1"/>
                        </a:solidFill>
                        <a:latin typeface="+mn-lt"/>
                      </a:endParaRPr>
                    </a:p>
                  </a:txBody>
                  <a:tcPr marL="105104" marR="105104" marT="76053" marB="76053">
                    <a:lnL w="12700" cmpd="sng">
                      <a:noFill/>
                      <a:prstDash val="solid"/>
                    </a:lnL>
                    <a:lnR w="28575" cap="flat" cmpd="sng" algn="ctr">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787889274"/>
                  </a:ext>
                </a:extLst>
              </a:tr>
              <a:tr h="702587">
                <a:tc>
                  <a:txBody>
                    <a:bodyPr/>
                    <a:lstStyle/>
                    <a:p>
                      <a:r>
                        <a:rPr lang="nl-NL" sz="2200" cap="none" spc="0" dirty="0">
                          <a:solidFill>
                            <a:schemeClr val="tx1"/>
                          </a:solidFill>
                          <a:latin typeface="+mn-lt"/>
                        </a:rPr>
                        <a:t>Na het diner:</a:t>
                      </a:r>
                    </a:p>
                  </a:txBody>
                  <a:tcPr marL="105104" marR="105104" marT="76053" marB="76053">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r>
                        <a:rPr lang="en-US" sz="2200" cap="none" spc="0" dirty="0" err="1">
                          <a:solidFill>
                            <a:schemeClr val="tx1"/>
                          </a:solidFill>
                          <a:latin typeface="+mn-lt"/>
                        </a:rPr>
                        <a:t>Keuze</a:t>
                      </a:r>
                      <a:r>
                        <a:rPr lang="en-US" sz="2200" cap="none" spc="0" dirty="0">
                          <a:solidFill>
                            <a:schemeClr val="tx1"/>
                          </a:solidFill>
                          <a:latin typeface="+mn-lt"/>
                        </a:rPr>
                        <a:t>: Met de metro </a:t>
                      </a:r>
                      <a:r>
                        <a:rPr lang="en-US" sz="2200" cap="none" spc="0" dirty="0" err="1">
                          <a:solidFill>
                            <a:schemeClr val="tx1"/>
                          </a:solidFill>
                          <a:latin typeface="+mn-lt"/>
                        </a:rPr>
                        <a:t>naar</a:t>
                      </a:r>
                      <a:r>
                        <a:rPr lang="en-US" sz="2200" cap="none" spc="0" dirty="0">
                          <a:solidFill>
                            <a:schemeClr val="tx1"/>
                          </a:solidFill>
                          <a:latin typeface="+mn-lt"/>
                        </a:rPr>
                        <a:t> </a:t>
                      </a:r>
                      <a:r>
                        <a:rPr lang="en-US" sz="2200" cap="none" spc="0" dirty="0" err="1">
                          <a:solidFill>
                            <a:schemeClr val="tx1"/>
                          </a:solidFill>
                          <a:latin typeface="+mn-lt"/>
                        </a:rPr>
                        <a:t>lichtjes</a:t>
                      </a:r>
                      <a:r>
                        <a:rPr lang="en-US" sz="2200" cap="none" spc="0" dirty="0">
                          <a:solidFill>
                            <a:schemeClr val="tx1"/>
                          </a:solidFill>
                          <a:latin typeface="+mn-lt"/>
                        </a:rPr>
                        <a:t> </a:t>
                      </a:r>
                      <a:r>
                        <a:rPr lang="en-US" sz="2200" cap="none" spc="0" dirty="0" err="1">
                          <a:solidFill>
                            <a:schemeClr val="tx1"/>
                          </a:solidFill>
                          <a:latin typeface="+mn-lt"/>
                        </a:rPr>
                        <a:t>Eiffeltoren</a:t>
                      </a:r>
                      <a:r>
                        <a:rPr lang="en-US" sz="2200" cap="none" spc="0" dirty="0">
                          <a:solidFill>
                            <a:schemeClr val="tx1"/>
                          </a:solidFill>
                          <a:latin typeface="+mn-lt"/>
                        </a:rPr>
                        <a:t> of in hotel </a:t>
                      </a:r>
                      <a:r>
                        <a:rPr lang="en-US" sz="2200" cap="none" spc="0" dirty="0" err="1">
                          <a:solidFill>
                            <a:schemeClr val="tx1"/>
                          </a:solidFill>
                          <a:latin typeface="+mn-lt"/>
                        </a:rPr>
                        <a:t>blijven</a:t>
                      </a:r>
                      <a:endParaRPr lang="nl-NL" sz="2200" cap="none" spc="0" dirty="0">
                        <a:solidFill>
                          <a:schemeClr val="tx1"/>
                        </a:solidFill>
                        <a:latin typeface="+mn-lt"/>
                      </a:endParaRPr>
                    </a:p>
                  </a:txBody>
                  <a:tcPr marL="105104" marR="105104" marT="76053" marB="76053">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225332206"/>
                  </a:ext>
                </a:extLst>
              </a:tr>
            </a:tbl>
          </a:graphicData>
        </a:graphic>
      </p:graphicFrame>
    </p:spTree>
    <p:extLst>
      <p:ext uri="{BB962C8B-B14F-4D97-AF65-F5344CB8AC3E}">
        <p14:creationId xmlns:p14="http://schemas.microsoft.com/office/powerpoint/2010/main" val="164412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7"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5129" name="Rectangle 5128">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asiliek van de Sacré-Coeur, gelofte en ononderbroken gebeden sinds 1885 -">
            <a:extLst>
              <a:ext uri="{FF2B5EF4-FFF2-40B4-BE49-F238E27FC236}">
                <a16:creationId xmlns:a16="http://schemas.microsoft.com/office/drawing/2014/main" id="{F561EFFE-5090-99FC-A426-39BD2E5FFD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1" y="1"/>
            <a:ext cx="12191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131"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332473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6194"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6196" name="Straight Connector 6195">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6198" name="Rectangle 6197">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Eiffeltoren Parijs bezoeken? Info en tickets (+ geheim verdiep!)">
            <a:extLst>
              <a:ext uri="{FF2B5EF4-FFF2-40B4-BE49-F238E27FC236}">
                <a16:creationId xmlns:a16="http://schemas.microsoft.com/office/drawing/2014/main" id="{9FC74950-503E-B74F-08AE-4B95C3216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46"/>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6200" name="Rectangle 6199">
            <a:extLst>
              <a:ext uri="{FF2B5EF4-FFF2-40B4-BE49-F238E27FC236}">
                <a16:creationId xmlns:a16="http://schemas.microsoft.com/office/drawing/2014/main" id="{E00BAC37-2349-41A4-84EA-E79BF409D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5063319"/>
          </a:xfrm>
          <a:prstGeom prst="rect">
            <a:avLst/>
          </a:prstGeom>
          <a:gradFill>
            <a:gsLst>
              <a:gs pos="100000">
                <a:srgbClr val="000000">
                  <a:alpha val="0"/>
                </a:srgbClr>
              </a:gs>
              <a:gs pos="0">
                <a:schemeClr val="tx1"/>
              </a:gs>
              <a:gs pos="0">
                <a:srgbClr val="000000">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6783743F-CC46-8A6C-8418-92ED3F2EFF8B}"/>
              </a:ext>
            </a:extLst>
          </p:cNvPr>
          <p:cNvSpPr>
            <a:spLocks noGrp="1"/>
          </p:cNvSpPr>
          <p:nvPr>
            <p:ph type="title"/>
          </p:nvPr>
        </p:nvSpPr>
        <p:spPr>
          <a:xfrm>
            <a:off x="1078992" y="643468"/>
            <a:ext cx="7207364" cy="1334069"/>
          </a:xfrm>
        </p:spPr>
        <p:txBody>
          <a:bodyPr vert="horz" lIns="91440" tIns="45720" rIns="91440" bIns="45720" rtlCol="0" anchor="b">
            <a:normAutofit fontScale="90000"/>
          </a:bodyPr>
          <a:lstStyle/>
          <a:p>
            <a:r>
              <a:rPr lang="en-US" sz="4700" dirty="0" err="1">
                <a:solidFill>
                  <a:srgbClr val="FFFFFF"/>
                </a:solidFill>
              </a:rPr>
              <a:t>Keuze</a:t>
            </a:r>
            <a:r>
              <a:rPr lang="en-US" sz="4700" dirty="0">
                <a:solidFill>
                  <a:srgbClr val="FFFFFF"/>
                </a:solidFill>
              </a:rPr>
              <a:t> 1: </a:t>
            </a:r>
            <a:r>
              <a:rPr lang="en-US" sz="4700" dirty="0" err="1">
                <a:solidFill>
                  <a:srgbClr val="FFFFFF"/>
                </a:solidFill>
              </a:rPr>
              <a:t>Eiffeltoren</a:t>
            </a:r>
            <a:r>
              <a:rPr lang="en-US" sz="4700" dirty="0">
                <a:solidFill>
                  <a:srgbClr val="FFFFFF"/>
                </a:solidFill>
              </a:rPr>
              <a:t> </a:t>
            </a:r>
            <a:r>
              <a:rPr lang="en-US" sz="4700" dirty="0" err="1">
                <a:solidFill>
                  <a:srgbClr val="FFFFFF"/>
                </a:solidFill>
              </a:rPr>
              <a:t>beklimmen</a:t>
            </a:r>
            <a:endParaRPr lang="en-US" sz="4700" dirty="0">
              <a:solidFill>
                <a:srgbClr val="FFFFFF"/>
              </a:solidFill>
            </a:endParaRPr>
          </a:p>
        </p:txBody>
      </p:sp>
      <p:sp>
        <p:nvSpPr>
          <p:cNvPr id="5" name="Tijdelijke aanduiding voor tekst 4">
            <a:extLst>
              <a:ext uri="{FF2B5EF4-FFF2-40B4-BE49-F238E27FC236}">
                <a16:creationId xmlns:a16="http://schemas.microsoft.com/office/drawing/2014/main" id="{60EC047D-8381-C5BA-0342-C86391B18BC9}"/>
              </a:ext>
            </a:extLst>
          </p:cNvPr>
          <p:cNvSpPr>
            <a:spLocks noGrp="1"/>
          </p:cNvSpPr>
          <p:nvPr>
            <p:ph type="body" idx="1"/>
          </p:nvPr>
        </p:nvSpPr>
        <p:spPr>
          <a:xfrm>
            <a:off x="1078992" y="2292824"/>
            <a:ext cx="7207364" cy="771097"/>
          </a:xfrm>
        </p:spPr>
        <p:txBody>
          <a:bodyPr vert="horz" lIns="91440" tIns="45720" rIns="91440" bIns="45720" rtlCol="0">
            <a:normAutofit/>
          </a:bodyPr>
          <a:lstStyle/>
          <a:p>
            <a:pPr>
              <a:lnSpc>
                <a:spcPct val="100000"/>
              </a:lnSpc>
            </a:pPr>
            <a:endParaRPr lang="en-US" sz="2200">
              <a:solidFill>
                <a:srgbClr val="FFFFFF"/>
              </a:solidFill>
            </a:endParaRPr>
          </a:p>
        </p:txBody>
      </p:sp>
      <p:cxnSp>
        <p:nvCxnSpPr>
          <p:cNvPr id="6202" name="Straight Connector 6201">
            <a:extLst>
              <a:ext uri="{FF2B5EF4-FFF2-40B4-BE49-F238E27FC236}">
                <a16:creationId xmlns:a16="http://schemas.microsoft.com/office/drawing/2014/main" id="{0171B0E8-564E-4AB0-9F02-631F8186CD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78992" y="2138405"/>
            <a:ext cx="720768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204"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23417925"/>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422</TotalTime>
  <Words>611</Words>
  <Application>Microsoft Office PowerPoint</Application>
  <PresentationFormat>Breedbeeld</PresentationFormat>
  <Paragraphs>113</Paragraphs>
  <Slides>24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Abadi Extra Light</vt:lpstr>
      <vt:lpstr>Arial</vt:lpstr>
      <vt:lpstr>Avenir Next LT Pro</vt:lpstr>
      <vt:lpstr>Calibri</vt:lpstr>
      <vt:lpstr>Sitka Banner</vt:lpstr>
      <vt:lpstr>HeadlinesVTI</vt:lpstr>
      <vt:lpstr>Buitenlandreis Parijs</vt:lpstr>
      <vt:lpstr>Even voorstellen</vt:lpstr>
      <vt:lpstr>Eerst even jullie Frans testen..</vt:lpstr>
      <vt:lpstr>Programma</vt:lpstr>
      <vt:lpstr>Maandag</vt:lpstr>
      <vt:lpstr>Fiap hotel Parijs </vt:lpstr>
      <vt:lpstr>Dinsdag</vt:lpstr>
      <vt:lpstr>PowerPoint-presentatie</vt:lpstr>
      <vt:lpstr>Keuze 1: Eiffeltoren beklimmen</vt:lpstr>
      <vt:lpstr>Keuze 2: Catabomben</vt:lpstr>
      <vt:lpstr>Eiffeltoren by night</vt:lpstr>
      <vt:lpstr>Woensdag</vt:lpstr>
      <vt:lpstr>Keuze 1: Louvre</vt:lpstr>
      <vt:lpstr>Keuze 2: Natuurhistorisch museum </vt:lpstr>
      <vt:lpstr>Keuze 1: Shoppen in Les Halles</vt:lpstr>
      <vt:lpstr>Keuze 2: Stade de France </vt:lpstr>
      <vt:lpstr>Donderdag</vt:lpstr>
      <vt:lpstr>PowerPoint-presentatie</vt:lpstr>
      <vt:lpstr>Praktisch</vt:lpstr>
      <vt:lpstr>-Een grote tas voor je kleding, een kleine rugtas voor als we de stad in gaan,         een klein tasje voor onder je jas om je pasjes en mobiel in te doen -Handdoeken (!) -De oplader van je mobiel  -Pyjama -Toiletartikelen -Kleding voor koel weer -Jas -Regenkleding -Zonnebril  -Stevige schoenen  -Eigen medische verzorgspullen -Medicatie -Verzekeringspasje -Identiteitskaart/paspoort + een kopie van je identiteitskaart/paspoort -Eventueel: Spelletjes of leesboek voor ‘s avonds -Zakgeld om souvenirs/snacks te kopen    Het hotel is voorzien van beddengoed.</vt:lpstr>
      <vt:lpstr>Afspraken</vt:lpstr>
      <vt:lpstr>Voor de leerlingen</vt:lpstr>
      <vt:lpstr>Graag gelijk invullen</vt:lpstr>
      <vt:lpstr>Avez-vous d'autres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Schellingerhout, Marek</dc:creator>
  <cp:lastModifiedBy>Bolderen-Rikken, José van</cp:lastModifiedBy>
  <cp:revision>2</cp:revision>
  <dcterms:created xsi:type="dcterms:W3CDTF">2024-11-13T13:27:52Z</dcterms:created>
  <dcterms:modified xsi:type="dcterms:W3CDTF">2024-11-19T13:11:23Z</dcterms:modified>
</cp:coreProperties>
</file>