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3"/>
  </p:sldMasterIdLst>
  <p:notesMasterIdLst>
    <p:notesMasterId r:id="rId22"/>
  </p:notesMasterIdLst>
  <p:handoutMasterIdLst>
    <p:handoutMasterId r:id="rId23"/>
  </p:handoutMasterIdLst>
  <p:sldIdLst>
    <p:sldId id="275" r:id="rId4"/>
    <p:sldId id="256" r:id="rId5"/>
    <p:sldId id="297" r:id="rId6"/>
    <p:sldId id="272" r:id="rId7"/>
    <p:sldId id="274" r:id="rId8"/>
    <p:sldId id="295" r:id="rId9"/>
    <p:sldId id="306" r:id="rId10"/>
    <p:sldId id="286" r:id="rId11"/>
    <p:sldId id="278" r:id="rId12"/>
    <p:sldId id="279" r:id="rId13"/>
    <p:sldId id="300" r:id="rId14"/>
    <p:sldId id="262" r:id="rId15"/>
    <p:sldId id="292" r:id="rId16"/>
    <p:sldId id="288" r:id="rId17"/>
    <p:sldId id="290" r:id="rId18"/>
    <p:sldId id="301" r:id="rId19"/>
    <p:sldId id="298" r:id="rId20"/>
    <p:sldId id="305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431" autoAdjust="0"/>
    <p:restoredTop sz="94660" autoAdjust="0"/>
  </p:normalViewPr>
  <p:slideViewPr>
    <p:cSldViewPr>
      <p:cViewPr varScale="1">
        <p:scale>
          <a:sx n="70" d="100"/>
          <a:sy n="70" d="100"/>
        </p:scale>
        <p:origin x="152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E8209127-8B62-F99F-27F8-B4808CB123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5F5AFDD9-B7BA-E832-869D-1A04E07C1B6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FAC1F084-7305-3575-BC2E-470198B5537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6325" name="Rectangle 5">
            <a:extLst>
              <a:ext uri="{FF2B5EF4-FFF2-40B4-BE49-F238E27FC236}">
                <a16:creationId xmlns:a16="http://schemas.microsoft.com/office/drawing/2014/main" id="{4F6552F2-3504-1679-52D8-69E85717FD6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94B7539-8FBE-46EE-A218-18F520F19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5EC3E9F1-4547-CFE0-AA85-A6AA9BD8BDE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B56F3C49-0F70-3465-187C-EBF1199C38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64507D5D-64A4-CA06-B734-3E701D8C072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BEC04C96-1550-0176-D426-18DA3FCD848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34822" name="Rectangle 6">
            <a:extLst>
              <a:ext uri="{FF2B5EF4-FFF2-40B4-BE49-F238E27FC236}">
                <a16:creationId xmlns:a16="http://schemas.microsoft.com/office/drawing/2014/main" id="{484CE3A0-161B-5091-BD52-A912103ADA6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4823" name="Rectangle 7">
            <a:extLst>
              <a:ext uri="{FF2B5EF4-FFF2-40B4-BE49-F238E27FC236}">
                <a16:creationId xmlns:a16="http://schemas.microsoft.com/office/drawing/2014/main" id="{08326107-45C8-C8AC-7ACB-C1589411C4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773E99-705D-4397-BDD9-10888052418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2502E2F7-9EE9-4847-CB0F-7A1EBDDF01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2DB3053-2E97-458A-ADA0-CC35D864175D}" type="slidenum">
              <a:rPr lang="nl-NL" altLang="en-US" smtClean="0"/>
              <a:pPr/>
              <a:t>2</a:t>
            </a:fld>
            <a:endParaRPr lang="nl-NL" altLang="en-US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A8785C15-6D21-2C4D-0880-8AEBDE2306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C89F87EC-8C08-7C77-B0B5-240F0AEE1A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jdelijke aanduiding voor dia-afbeelding 1">
            <a:extLst>
              <a:ext uri="{FF2B5EF4-FFF2-40B4-BE49-F238E27FC236}">
                <a16:creationId xmlns:a16="http://schemas.microsoft.com/office/drawing/2014/main" id="{AA352E9E-39CC-BB07-5188-9B2384A938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Tijdelijke aanduiding voor notities 2">
            <a:extLst>
              <a:ext uri="{FF2B5EF4-FFF2-40B4-BE49-F238E27FC236}">
                <a16:creationId xmlns:a16="http://schemas.microsoft.com/office/drawing/2014/main" id="{A83E669F-AE62-B9B4-30E0-E6459C7EB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>
              <a:latin typeface="Arial" panose="020B0604020202020204" pitchFamily="34" charset="0"/>
            </a:endParaRPr>
          </a:p>
        </p:txBody>
      </p:sp>
      <p:sp>
        <p:nvSpPr>
          <p:cNvPr id="22532" name="Tijdelijke aanduiding voor dianummer 3">
            <a:extLst>
              <a:ext uri="{FF2B5EF4-FFF2-40B4-BE49-F238E27FC236}">
                <a16:creationId xmlns:a16="http://schemas.microsoft.com/office/drawing/2014/main" id="{9D06042D-CFC3-F71A-EE47-9A99BFB400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4752FE0-0663-4AF1-BCD4-7ED06A1FA45B}" type="slidenum">
              <a:rPr lang="nl-NL" altLang="nl-NL" smtClean="0"/>
              <a:pPr>
                <a:spcBef>
                  <a:spcPct val="0"/>
                </a:spcBef>
              </a:pPr>
              <a:t>15</a:t>
            </a:fld>
            <a:endParaRPr lang="nl-NL" alt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7">
            <a:extLst>
              <a:ext uri="{FF2B5EF4-FFF2-40B4-BE49-F238E27FC236}">
                <a16:creationId xmlns:a16="http://schemas.microsoft.com/office/drawing/2014/main" id="{40349C55-0214-850D-7E15-93731EEF94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3" name="Oval 8">
            <a:extLst>
              <a:ext uri="{FF2B5EF4-FFF2-40B4-BE49-F238E27FC236}">
                <a16:creationId xmlns:a16="http://schemas.microsoft.com/office/drawing/2014/main" id="{7B6D0DFD-64F2-80AB-CAEC-9B17280F8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nl-NL" altLang="nl-NL" sz="2400">
              <a:latin typeface="Times New Roman" panose="02020603050405020304" pitchFamily="18" charset="0"/>
            </a:endParaRPr>
          </a:p>
        </p:txBody>
      </p:sp>
      <p:sp>
        <p:nvSpPr>
          <p:cNvPr id="4" name="Oval 9">
            <a:extLst>
              <a:ext uri="{FF2B5EF4-FFF2-40B4-BE49-F238E27FC236}">
                <a16:creationId xmlns:a16="http://schemas.microsoft.com/office/drawing/2014/main" id="{3E3097AE-1E76-80A6-5974-EB680B7FA1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nl-NL" altLang="nl-NL" sz="2400">
              <a:latin typeface="Times New Roman" panose="02020603050405020304" pitchFamily="18" charset="0"/>
            </a:endParaRPr>
          </a:p>
        </p:txBody>
      </p:sp>
      <p:sp>
        <p:nvSpPr>
          <p:cNvPr id="5" name="Oval 10">
            <a:extLst>
              <a:ext uri="{FF2B5EF4-FFF2-40B4-BE49-F238E27FC236}">
                <a16:creationId xmlns:a16="http://schemas.microsoft.com/office/drawing/2014/main" id="{FAF51C0E-A941-BAB4-33B2-E508553645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nl-NL" altLang="nl-NL" sz="2400">
              <a:latin typeface="Times New Roman" panose="02020603050405020304" pitchFamily="18" charset="0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nl-NL" noProof="0"/>
              <a:t>Klik om het opmaakprofiel te bewerken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nl-NL" noProof="0"/>
              <a:t>Klik om het opmaakprofiel van de modelondertitel te bewerken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D2EDEB0-0AC2-392B-6AA5-94A08761DD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B05CAA9F-807E-D357-43E7-E1CE7DED4D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Ouderavond havo 4 27 september 2012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94B7058B-FEA3-7726-C827-B32FA6D23E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FB5EB-4CCD-4B15-A2A8-71515BDBD61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78753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C21C1C-25EF-AE97-9BBC-7F454D67FA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7871ED-43F1-C0EA-4634-33F4ECE4C4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Ouderavond havo 4 27 september 2012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9D6173-1511-36D6-50F2-B48059B30E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17F27-7B8D-483F-9CDC-11C3E895C561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213250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0DEE272-9B5C-41E1-C3DF-647BED4FD5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8E5471-F941-9112-20B3-6643BEF64A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Ouderavond havo 4 27 september 2012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F4E156-0992-B95B-F707-DE373AE3D5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C3A6A-968F-410E-9040-D5ABAA75ED3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10014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1524000" y="1905000"/>
            <a:ext cx="7010400" cy="4114800"/>
          </a:xfrm>
        </p:spPr>
        <p:txBody>
          <a:bodyPr/>
          <a:lstStyle/>
          <a:p>
            <a:pPr lvl="0"/>
            <a:endParaRPr lang="nl-NL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04AFDD-A600-7D6B-6040-C6EC764D7C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5361399-23B8-EF41-7BD1-6ECF5B8EF4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Ouderavond havo 4 27 september 2012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8625036-F30C-F3E6-122B-C9E2DBF930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6F3ED-409D-4683-B235-AAB55293E71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95125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632196-C460-A9F5-2E93-8B7F60F9BC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E67204F-5931-87D7-4B6B-D38FA711E7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Ouderavond havo 4 27 september 2012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447A920-5190-AF43-C0FC-4617FB391A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3395D-6A1B-4923-9990-FCD6EF9407F1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37759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3E7FE5D-8698-A06E-2EBE-169E51B36D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17B7627-1145-838C-BE42-A790C1016A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Ouderavond havo 4 27 september 2012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FB755A-3ECC-A0BD-C47E-2735C20285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C8C13-BB77-4DC1-9037-6358DE07C40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73089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DFEA5C-01EF-7705-8B39-B1B394A9CD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D30E80-D7D6-5421-A795-C7E6A2E54C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Ouderavond havo 4 27 september 2012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17DA64-8413-AF19-4FD5-1F7B753D73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9444D-9185-448D-9B6C-E1F2E3A70BB4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291795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279F429-7B24-83BD-3ED6-63C8116F66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B44F368-F79E-A853-127C-6FED7C5363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Ouderavond havo 4 27 september 2012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950BBD6-FA99-F189-2AC6-485433906D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39298-4AB7-4F1C-B442-DE9485698953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27048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55A0788-952F-B492-650C-2F202C6E4F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D3011E1-68CA-2E75-0D26-9EAA10C130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Ouderavond havo 4 27 september 2012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65EDD7A-059B-30FC-C6ED-AAB02B609E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8E160-45FF-4A49-AF02-D29B66D70151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85899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6E83BBA-0BCF-CC94-11DD-A4599686AC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A9928FE-2870-271A-345B-1F0521F274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Ouderavond havo 4 27 september 2012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A761AF4-1EE6-4574-BEAE-21BA232A78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BAFCE-6912-44F2-BA40-2B39B8B3698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841079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9173D0-41D3-2108-F001-418621565C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456C8D-D55E-3B0A-2149-158182493A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Ouderavond havo 4 27 september 2012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2317A5-C1DA-9394-D7D2-610A290047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0625B-843D-425C-AA3F-6D1EB049C1F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12543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744FE4-154D-EC30-DD33-FB7C6B5924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12B22B-53CC-1FEA-82CE-A8F3E652E1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Ouderavond havo 4 27 september 2012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5EE77F-2198-B95B-BEE1-A1D43B1CE5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70D90-C4EF-4E9C-A26F-C4465B23738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86715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4150BF7-8562-E9F3-08C4-A7B222F70F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24E17D9-4C3C-E020-B2FB-00D7D9A271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E030C97F-FC80-EB0F-9B49-2D2AD08EBC1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D80F98F6-7DB0-75F7-D7C8-243B7C5071B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nl-NL"/>
              <a:t>Ouderavond havo 4 27 september 2012</a:t>
            </a:r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EE9E9DCF-F76F-FA31-478E-C2302B7E693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8BBA9AC9-5B3D-4BF9-800A-EB5456BEA03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53B12593-48F6-2BAA-C0FF-9B64393AC4B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032" name="Oval 8">
            <a:extLst>
              <a:ext uri="{FF2B5EF4-FFF2-40B4-BE49-F238E27FC236}">
                <a16:creationId xmlns:a16="http://schemas.microsoft.com/office/drawing/2014/main" id="{1DF01D06-A97A-CF66-F8AF-77456BD96F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nl-NL" altLang="nl-NL" sz="2400">
              <a:latin typeface="Times New Roman" panose="02020603050405020304" pitchFamily="18" charset="0"/>
            </a:endParaRPr>
          </a:p>
        </p:txBody>
      </p:sp>
      <p:sp>
        <p:nvSpPr>
          <p:cNvPr id="1033" name="Oval 9">
            <a:extLst>
              <a:ext uri="{FF2B5EF4-FFF2-40B4-BE49-F238E27FC236}">
                <a16:creationId xmlns:a16="http://schemas.microsoft.com/office/drawing/2014/main" id="{3B81B7C0-AE55-CB7A-D613-1B2C0994D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nl-NL" altLang="nl-NL" sz="2400">
              <a:latin typeface="Times New Roman" panose="02020603050405020304" pitchFamily="18" charset="0"/>
            </a:endParaRPr>
          </a:p>
        </p:txBody>
      </p:sp>
      <p:sp>
        <p:nvSpPr>
          <p:cNvPr id="1034" name="Oval 10">
            <a:extLst>
              <a:ext uri="{FF2B5EF4-FFF2-40B4-BE49-F238E27FC236}">
                <a16:creationId xmlns:a16="http://schemas.microsoft.com/office/drawing/2014/main" id="{3EAB69A1-B52D-58E2-AB50-B01C5AAB5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nl-NL" altLang="nl-NL" sz="240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7" r:id="rId1"/>
    <p:sldLayoutId id="2147483966" r:id="rId2"/>
    <p:sldLayoutId id="2147483967" r:id="rId3"/>
    <p:sldLayoutId id="2147483968" r:id="rId4"/>
    <p:sldLayoutId id="2147483969" r:id="rId5"/>
    <p:sldLayoutId id="2147483970" r:id="rId6"/>
    <p:sldLayoutId id="2147483971" r:id="rId7"/>
    <p:sldLayoutId id="2147483972" r:id="rId8"/>
    <p:sldLayoutId id="2147483973" r:id="rId9"/>
    <p:sldLayoutId id="2147483974" r:id="rId10"/>
    <p:sldLayoutId id="2147483975" r:id="rId11"/>
    <p:sldLayoutId id="2147483976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anose="05000000000000000000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mailto:vso-verzuim@mariendael.n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VSO-Verzuim@mariendael.n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>
            <a:extLst>
              <a:ext uri="{FF2B5EF4-FFF2-40B4-BE49-F238E27FC236}">
                <a16:creationId xmlns:a16="http://schemas.microsoft.com/office/drawing/2014/main" id="{36EB7311-208B-BA7A-772B-EEC10608A8F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nl-NL" altLang="nl-NL" b="1">
                <a:solidFill>
                  <a:schemeClr val="tx1"/>
                </a:solidFill>
              </a:rPr>
              <a:t>Ouderavond </a:t>
            </a:r>
            <a:br>
              <a:rPr lang="nl-NL" altLang="nl-NL" b="1">
                <a:solidFill>
                  <a:schemeClr val="tx1"/>
                </a:solidFill>
              </a:rPr>
            </a:br>
            <a:r>
              <a:rPr lang="nl-NL" altLang="nl-NL" b="1">
                <a:solidFill>
                  <a:schemeClr val="tx1"/>
                </a:solidFill>
              </a:rPr>
              <a:t>vmbo 5</a:t>
            </a:r>
          </a:p>
        </p:txBody>
      </p:sp>
      <p:sp>
        <p:nvSpPr>
          <p:cNvPr id="5123" name="Ondertitel 2">
            <a:extLst>
              <a:ext uri="{FF2B5EF4-FFF2-40B4-BE49-F238E27FC236}">
                <a16:creationId xmlns:a16="http://schemas.microsoft.com/office/drawing/2014/main" id="{D7E0614A-57DA-420C-1867-EF22FD4187C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79613" y="3141663"/>
            <a:ext cx="6477000" cy="1223962"/>
          </a:xfrm>
        </p:spPr>
        <p:txBody>
          <a:bodyPr/>
          <a:lstStyle/>
          <a:p>
            <a:endParaRPr lang="nl-NL" altLang="nl-NL" dirty="0">
              <a:solidFill>
                <a:schemeClr val="tx1"/>
              </a:solidFill>
            </a:endParaRPr>
          </a:p>
          <a:p>
            <a:r>
              <a:rPr lang="nl-NL" altLang="en-US" dirty="0">
                <a:solidFill>
                  <a:schemeClr val="tx1"/>
                </a:solidFill>
              </a:rPr>
              <a:t>9 september 2025</a:t>
            </a:r>
            <a:endParaRPr lang="nl-NL" altLang="en-US" dirty="0">
              <a:solidFill>
                <a:schemeClr val="tx1"/>
              </a:solidFill>
              <a:cs typeface="Arial"/>
            </a:endParaRPr>
          </a:p>
        </p:txBody>
      </p:sp>
      <p:pic>
        <p:nvPicPr>
          <p:cNvPr id="5125" name="Afbeelding 4">
            <a:extLst>
              <a:ext uri="{FF2B5EF4-FFF2-40B4-BE49-F238E27FC236}">
                <a16:creationId xmlns:a16="http://schemas.microsoft.com/office/drawing/2014/main" id="{7FFB937E-1ADD-3F01-2B37-0032F93207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3573463"/>
            <a:ext cx="2735263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796B1B2-3F29-8A82-F056-FA9AB84B3A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 b="1">
                <a:solidFill>
                  <a:schemeClr val="tx1"/>
                </a:solidFill>
              </a:rPr>
              <a:t>Talent 2-daagse</a:t>
            </a:r>
            <a:endParaRPr lang="nl-NL" altLang="nl-NL" b="1">
              <a:solidFill>
                <a:schemeClr val="tx1"/>
              </a:solidFill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F62650E6-E5B0-9B3A-0B3F-7A2D84EE10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557338"/>
            <a:ext cx="7010400" cy="3454400"/>
          </a:xfrm>
        </p:spPr>
        <p:txBody>
          <a:bodyPr/>
          <a:lstStyle/>
          <a:p>
            <a:pPr lvl="2" eaLnBrk="1" hangingPunct="1">
              <a:defRPr/>
            </a:pPr>
            <a:r>
              <a:rPr lang="en-US" altLang="nl-NL" dirty="0">
                <a:solidFill>
                  <a:schemeClr val="tx1"/>
                </a:solidFill>
                <a:cs typeface="Arial" panose="020B0604020202020204" pitchFamily="34" charset="0"/>
              </a:rPr>
              <a:t>De leerlingen in </a:t>
            </a:r>
            <a:r>
              <a:rPr lang="en-US" altLang="nl-NL" dirty="0" err="1">
                <a:solidFill>
                  <a:schemeClr val="tx1"/>
                </a:solidFill>
                <a:cs typeface="Arial" panose="020B0604020202020204" pitchFamily="34" charset="0"/>
              </a:rPr>
              <a:t>vmbo</a:t>
            </a:r>
            <a:r>
              <a:rPr lang="en-US" altLang="nl-NL" dirty="0">
                <a:solidFill>
                  <a:schemeClr val="tx1"/>
                </a:solidFill>
                <a:cs typeface="Arial" panose="020B0604020202020204" pitchFamily="34" charset="0"/>
              </a:rPr>
              <a:t> 5 </a:t>
            </a:r>
            <a:r>
              <a:rPr lang="en-US" altLang="nl-NL" dirty="0" err="1">
                <a:solidFill>
                  <a:schemeClr val="tx1"/>
                </a:solidFill>
                <a:cs typeface="Arial" panose="020B0604020202020204" pitchFamily="34" charset="0"/>
              </a:rPr>
              <a:t>volgen</a:t>
            </a:r>
            <a:r>
              <a:rPr lang="en-US" altLang="nl-NL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altLang="nl-NL" dirty="0" err="1">
                <a:solidFill>
                  <a:schemeClr val="tx1"/>
                </a:solidFill>
                <a:cs typeface="Arial" panose="020B0604020202020204" pitchFamily="34" charset="0"/>
              </a:rPr>
              <a:t>tijdens</a:t>
            </a:r>
            <a:r>
              <a:rPr lang="en-US" altLang="nl-NL" dirty="0">
                <a:solidFill>
                  <a:schemeClr val="tx1"/>
                </a:solidFill>
                <a:cs typeface="Arial" panose="020B0604020202020204" pitchFamily="34" charset="0"/>
              </a:rPr>
              <a:t> de T2D een </a:t>
            </a:r>
            <a:r>
              <a:rPr lang="en-US" altLang="nl-NL" dirty="0" err="1">
                <a:solidFill>
                  <a:schemeClr val="tx1"/>
                </a:solidFill>
                <a:cs typeface="Arial" panose="020B0604020202020204" pitchFamily="34" charset="0"/>
              </a:rPr>
              <a:t>programma</a:t>
            </a:r>
            <a:r>
              <a:rPr lang="en-US" altLang="nl-NL" dirty="0">
                <a:solidFill>
                  <a:schemeClr val="tx1"/>
                </a:solidFill>
                <a:cs typeface="Arial" panose="020B0604020202020204" pitchFamily="34" charset="0"/>
              </a:rPr>
              <a:t> voor </a:t>
            </a:r>
            <a:r>
              <a:rPr lang="en-US" altLang="nl-NL" dirty="0" err="1">
                <a:solidFill>
                  <a:schemeClr val="tx1"/>
                </a:solidFill>
                <a:cs typeface="Arial" panose="020B0604020202020204" pitchFamily="34" charset="0"/>
              </a:rPr>
              <a:t>schoolverlaters</a:t>
            </a:r>
            <a:endParaRPr lang="en-US" altLang="nl-NL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3" eaLnBrk="1" hangingPunct="1">
              <a:defRPr/>
            </a:pPr>
            <a:r>
              <a:rPr lang="en-US" altLang="nl-NL" dirty="0" err="1">
                <a:solidFill>
                  <a:schemeClr val="tx1"/>
                </a:solidFill>
                <a:cs typeface="Arial" panose="020B0604020202020204" pitchFamily="34" charset="0"/>
              </a:rPr>
              <a:t>Examentraining</a:t>
            </a:r>
            <a:endParaRPr lang="en-US" altLang="nl-NL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3" eaLnBrk="1" hangingPunct="1">
              <a:defRPr/>
            </a:pPr>
            <a:r>
              <a:rPr lang="en-US" altLang="nl-NL" dirty="0" err="1">
                <a:solidFill>
                  <a:schemeClr val="tx1"/>
                </a:solidFill>
                <a:cs typeface="Arial" panose="020B0604020202020204" pitchFamily="34" charset="0"/>
              </a:rPr>
              <a:t>Toetsen</a:t>
            </a:r>
            <a:endParaRPr lang="en-US" altLang="nl-NL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3" eaLnBrk="1" hangingPunct="1">
              <a:defRPr/>
            </a:pPr>
            <a:r>
              <a:rPr lang="en-US" altLang="nl-NL" dirty="0" err="1">
                <a:solidFill>
                  <a:schemeClr val="tx1"/>
                </a:solidFill>
                <a:cs typeface="Arial" panose="020B0604020202020204" pitchFamily="34" charset="0"/>
              </a:rPr>
              <a:t>Inhaalwerk</a:t>
            </a:r>
            <a:endParaRPr lang="en-US" altLang="nl-NL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3" eaLnBrk="1" hangingPunct="1">
              <a:defRPr/>
            </a:pPr>
            <a:r>
              <a:rPr lang="en-US" altLang="nl-NL" dirty="0" err="1">
                <a:solidFill>
                  <a:schemeClr val="tx1"/>
                </a:solidFill>
                <a:cs typeface="Arial" panose="020B0604020202020204" pitchFamily="34" charset="0"/>
              </a:rPr>
              <a:t>Praktische</a:t>
            </a:r>
            <a:r>
              <a:rPr lang="en-US" altLang="nl-NL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altLang="nl-NL" dirty="0" err="1">
                <a:solidFill>
                  <a:schemeClr val="tx1"/>
                </a:solidFill>
                <a:cs typeface="Arial" panose="020B0604020202020204" pitchFamily="34" charset="0"/>
              </a:rPr>
              <a:t>opdrachten</a:t>
            </a:r>
            <a:r>
              <a:rPr lang="en-US" altLang="nl-NL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  <a:p>
            <a:pPr lvl="3" eaLnBrk="1" hangingPunct="1">
              <a:defRPr/>
            </a:pPr>
            <a:r>
              <a:rPr lang="en-US" altLang="nl-NL" dirty="0">
                <a:solidFill>
                  <a:schemeClr val="tx1"/>
                </a:solidFill>
                <a:cs typeface="Arial" panose="020B0604020202020204" pitchFamily="34" charset="0"/>
              </a:rPr>
              <a:t>LOB </a:t>
            </a:r>
          </a:p>
          <a:p>
            <a:pPr lvl="2" eaLnBrk="1" hangingPunct="1">
              <a:defRPr/>
            </a:pPr>
            <a:endParaRPr lang="en-US" altLang="nl-NL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914400" lvl="2" indent="0" eaLnBrk="1" hangingPunct="1">
              <a:buFontTx/>
              <a:buNone/>
              <a:defRPr/>
            </a:pPr>
            <a:endParaRPr lang="en-US" altLang="nl-NL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3" eaLnBrk="1" hangingPunct="1">
              <a:defRPr/>
            </a:pPr>
            <a:endParaRPr lang="en-US" altLang="nl-NL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2" eaLnBrk="1" hangingPunct="1">
              <a:defRPr/>
            </a:pPr>
            <a:endParaRPr lang="en-US" altLang="nl-NL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2" eaLnBrk="1" hangingPunct="1">
              <a:defRPr/>
            </a:pPr>
            <a:endParaRPr lang="en-US" altLang="nl-NL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pic>
        <p:nvPicPr>
          <p:cNvPr id="16388" name="Afbeelding 1">
            <a:extLst>
              <a:ext uri="{FF2B5EF4-FFF2-40B4-BE49-F238E27FC236}">
                <a16:creationId xmlns:a16="http://schemas.microsoft.com/office/drawing/2014/main" id="{7ECAC8FA-4CC7-8107-4AB7-4E9B8C0C56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8450" y="5011738"/>
            <a:ext cx="249555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36240E2-11F8-81C4-B104-65035032EA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 b="1">
                <a:solidFill>
                  <a:schemeClr val="tx1"/>
                </a:solidFill>
              </a:rPr>
              <a:t>Loopbaanorientatie en –begeleiding (LOB)</a:t>
            </a:r>
            <a:endParaRPr lang="nl-NL" altLang="nl-NL" b="1">
              <a:solidFill>
                <a:schemeClr val="tx1"/>
              </a:solidFill>
            </a:endParaRPr>
          </a:p>
        </p:txBody>
      </p:sp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812F12B3-33E3-402B-CDFC-0FF66E3558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905000"/>
            <a:ext cx="4919663" cy="41148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nl-NL" dirty="0">
                <a:solidFill>
                  <a:schemeClr val="tx1"/>
                </a:solidFill>
              </a:rPr>
              <a:t>Doel:</a:t>
            </a:r>
          </a:p>
          <a:p>
            <a:pPr>
              <a:defRPr/>
            </a:pPr>
            <a:r>
              <a:rPr lang="nl-NL" dirty="0">
                <a:solidFill>
                  <a:schemeClr val="tx1"/>
                </a:solidFill>
              </a:rPr>
              <a:t>Realistische kijk op jezelf en je toekomstmogelijkheden</a:t>
            </a:r>
          </a:p>
          <a:p>
            <a:pPr>
              <a:defRPr/>
            </a:pPr>
            <a:r>
              <a:rPr lang="nl-NL" dirty="0">
                <a:solidFill>
                  <a:schemeClr val="tx1"/>
                </a:solidFill>
              </a:rPr>
              <a:t>Reflecteren op eigen handelen en op ervaringen</a:t>
            </a:r>
          </a:p>
          <a:p>
            <a:pPr>
              <a:defRPr/>
            </a:pPr>
            <a:r>
              <a:rPr lang="nl-NL" dirty="0">
                <a:solidFill>
                  <a:schemeClr val="tx1"/>
                </a:solidFill>
              </a:rPr>
              <a:t>Onderdeel van het PTA</a:t>
            </a:r>
          </a:p>
        </p:txBody>
      </p:sp>
      <p:pic>
        <p:nvPicPr>
          <p:cNvPr id="17412" name="Afbeelding 4" descr="Afbeeldingsresultaat voor loopbaancompetenties">
            <a:extLst>
              <a:ext uri="{FF2B5EF4-FFF2-40B4-BE49-F238E27FC236}">
                <a16:creationId xmlns:a16="http://schemas.microsoft.com/office/drawing/2014/main" id="{941D7260-A77A-8C05-4EFB-DEA92E40D4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3357563"/>
            <a:ext cx="2911475" cy="295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>
            <a:extLst>
              <a:ext uri="{FF2B5EF4-FFF2-40B4-BE49-F238E27FC236}">
                <a16:creationId xmlns:a16="http://schemas.microsoft.com/office/drawing/2014/main" id="{CF299265-C91D-8560-485E-D8EEC052FF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 b="1">
                <a:solidFill>
                  <a:schemeClr val="tx1"/>
                </a:solidFill>
              </a:rPr>
              <a:t>Afwezigheid</a:t>
            </a:r>
            <a:endParaRPr lang="nl-NL" altLang="nl-NL" b="1">
              <a:solidFill>
                <a:schemeClr val="tx1"/>
              </a:solidFill>
            </a:endParaRP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BB5B7520-D949-3E84-C473-493C1F9E96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nl-NL">
              <a:solidFill>
                <a:schemeClr val="tx1"/>
              </a:solidFill>
              <a:cs typeface="Arial" panose="020B0604020202020204" pitchFamily="34" charset="0"/>
            </a:endParaRPr>
          </a:p>
          <a:p>
            <a:pPr eaLnBrk="1" hangingPunct="1"/>
            <a:r>
              <a:rPr lang="en-US" altLang="nl-NL">
                <a:solidFill>
                  <a:schemeClr val="tx1"/>
                </a:solidFill>
                <a:cs typeface="Arial" panose="020B0604020202020204" pitchFamily="34" charset="0"/>
              </a:rPr>
              <a:t>Meld afwezigheid voor 8.30 uur bij de concierge via </a:t>
            </a:r>
          </a:p>
          <a:p>
            <a:pPr lvl="1" eaLnBrk="1" hangingPunct="1"/>
            <a:r>
              <a:rPr lang="en-US" altLang="nl-NL">
                <a:solidFill>
                  <a:schemeClr val="tx1"/>
                </a:solidFill>
                <a:cs typeface="Arial" panose="020B0604020202020204" pitchFamily="34" charset="0"/>
              </a:rPr>
              <a:t>026 3526600 of </a:t>
            </a:r>
          </a:p>
          <a:p>
            <a:pPr lvl="1" eaLnBrk="1" hangingPunct="1"/>
            <a:r>
              <a:rPr lang="en-US" altLang="nl-NL">
                <a:solidFill>
                  <a:schemeClr val="tx1"/>
                </a:solidFill>
                <a:cs typeface="Arial" panose="020B0604020202020204" pitchFamily="34" charset="0"/>
                <a:hlinkClick r:id="rId2"/>
              </a:rPr>
              <a:t>vso-verzuim@mariendael.nl</a:t>
            </a:r>
            <a:endParaRPr lang="en-US" altLang="nl-NL">
              <a:solidFill>
                <a:schemeClr val="tx1"/>
              </a:solidFill>
              <a:cs typeface="Arial" panose="020B0604020202020204" pitchFamily="34" charset="0"/>
            </a:endParaRPr>
          </a:p>
          <a:p>
            <a:pPr eaLnBrk="1" hangingPunct="1"/>
            <a:r>
              <a:rPr lang="en-US" altLang="nl-NL">
                <a:solidFill>
                  <a:schemeClr val="tx1"/>
                </a:solidFill>
                <a:cs typeface="Arial" panose="020B0604020202020204" pitchFamily="34" charset="0"/>
              </a:rPr>
              <a:t>Bij oponthoud in openbaar vervoer naar school bellen dat hij/zij later komt</a:t>
            </a:r>
          </a:p>
        </p:txBody>
      </p:sp>
      <p:pic>
        <p:nvPicPr>
          <p:cNvPr id="18437" name="Picture 5">
            <a:extLst>
              <a:ext uri="{FF2B5EF4-FFF2-40B4-BE49-F238E27FC236}">
                <a16:creationId xmlns:a16="http://schemas.microsoft.com/office/drawing/2014/main" id="{AF235153-ABF4-5C9E-BCE5-66B60A317C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333375"/>
            <a:ext cx="1838325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1">
            <a:extLst>
              <a:ext uri="{FF2B5EF4-FFF2-40B4-BE49-F238E27FC236}">
                <a16:creationId xmlns:a16="http://schemas.microsoft.com/office/drawing/2014/main" id="{4255AECB-7E8F-AC10-8011-AE13FCB28A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>
                <a:solidFill>
                  <a:schemeClr val="tx1"/>
                </a:solidFill>
              </a:rPr>
              <a:t>Zorg- en bespreekstructuur</a:t>
            </a:r>
          </a:p>
        </p:txBody>
      </p:sp>
      <p:sp>
        <p:nvSpPr>
          <p:cNvPr id="19459" name="Tijdelijke aanduiding voor inhoud 2">
            <a:extLst>
              <a:ext uri="{FF2B5EF4-FFF2-40B4-BE49-F238E27FC236}">
                <a16:creationId xmlns:a16="http://schemas.microsoft.com/office/drawing/2014/main" id="{121EBE7F-F3EE-F40B-BE45-115E7CE6DF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484313"/>
            <a:ext cx="7010400" cy="4535487"/>
          </a:xfrm>
        </p:spPr>
        <p:txBody>
          <a:bodyPr/>
          <a:lstStyle/>
          <a:p>
            <a:r>
              <a:rPr lang="nl-NL" altLang="nl-NL" dirty="0">
                <a:solidFill>
                  <a:schemeClr val="tx1"/>
                </a:solidFill>
              </a:rPr>
              <a:t>Elke leerling heeft een ontwikkelingsperspectief (OPP) en een handelingsdeel (HD)</a:t>
            </a:r>
          </a:p>
          <a:p>
            <a:r>
              <a:rPr lang="nl-NL" altLang="nl-NL" dirty="0">
                <a:solidFill>
                  <a:schemeClr val="tx1"/>
                </a:solidFill>
              </a:rPr>
              <a:t>Mentor is aanspreekpunt voor ouders</a:t>
            </a:r>
          </a:p>
          <a:p>
            <a:pPr lvl="1"/>
            <a:r>
              <a:rPr lang="nl-NL" altLang="nl-NL" dirty="0">
                <a:solidFill>
                  <a:schemeClr val="tx1"/>
                </a:solidFill>
              </a:rPr>
              <a:t>redigeert OPP en stelt bij</a:t>
            </a:r>
          </a:p>
          <a:p>
            <a:pPr lvl="1"/>
            <a:r>
              <a:rPr lang="nl-NL" altLang="nl-NL" dirty="0">
                <a:solidFill>
                  <a:schemeClr val="tx1"/>
                </a:solidFill>
              </a:rPr>
              <a:t>stelt samen met leerling doelen op/bij</a:t>
            </a:r>
          </a:p>
          <a:p>
            <a:pPr lvl="1"/>
            <a:r>
              <a:rPr lang="nl-NL" altLang="nl-NL" dirty="0">
                <a:solidFill>
                  <a:schemeClr val="tx1"/>
                </a:solidFill>
              </a:rPr>
              <a:t>voert coachgesprekken met de leerling</a:t>
            </a:r>
          </a:p>
          <a:p>
            <a:pPr lvl="1"/>
            <a:r>
              <a:rPr lang="nl-NL" altLang="nl-NL" dirty="0">
                <a:solidFill>
                  <a:schemeClr val="tx1"/>
                </a:solidFill>
              </a:rPr>
              <a:t>wordt ondersteund door Commissie voor de Begeleiding</a:t>
            </a:r>
            <a:endParaRPr lang="nl-NL" altLang="nl-NL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0A4951BA-8062-4DFB-D96B-F707D2E28F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Examens</a:t>
            </a:r>
            <a:endParaRPr lang="nl-NL" altLang="en-US" dirty="0">
              <a:solidFill>
                <a:schemeClr val="tx1"/>
              </a:solidFill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C54335B4-172B-C61C-CFFD-23E617CA52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336666"/>
              </a:buClr>
            </a:pPr>
            <a:r>
              <a:rPr lang="en-US" altLang="en-US" sz="2400" b="1" dirty="0" err="1">
                <a:solidFill>
                  <a:srgbClr val="4C8A8A"/>
                </a:solidFill>
              </a:rPr>
              <a:t>Schoolexamen</a:t>
            </a:r>
            <a:r>
              <a:rPr lang="en-US" altLang="en-US" sz="2400" b="1" dirty="0">
                <a:solidFill>
                  <a:srgbClr val="4C8A8A"/>
                </a:solidFill>
              </a:rPr>
              <a:t> (SE)</a:t>
            </a:r>
          </a:p>
          <a:p>
            <a:pPr lvl="1" eaLnBrk="1" hangingPunct="1">
              <a:buClr>
                <a:srgbClr val="99CCCC"/>
              </a:buClr>
            </a:pPr>
            <a:r>
              <a:rPr lang="en-US" altLang="en-US" sz="2000" dirty="0" err="1">
                <a:solidFill>
                  <a:srgbClr val="4C8A8A"/>
                </a:solidFill>
              </a:rPr>
              <a:t>Schoolprogramma</a:t>
            </a:r>
            <a:r>
              <a:rPr lang="en-US" altLang="en-US" sz="2000" dirty="0">
                <a:solidFill>
                  <a:srgbClr val="4C8A8A"/>
                </a:solidFill>
              </a:rPr>
              <a:t> </a:t>
            </a:r>
            <a:r>
              <a:rPr lang="en-US" altLang="en-US" sz="2000" dirty="0" err="1">
                <a:solidFill>
                  <a:srgbClr val="4C8A8A"/>
                </a:solidFill>
              </a:rPr>
              <a:t>loopt</a:t>
            </a:r>
            <a:r>
              <a:rPr lang="en-US" altLang="en-US" sz="2000" dirty="0">
                <a:solidFill>
                  <a:srgbClr val="4C8A8A"/>
                </a:solidFill>
              </a:rPr>
              <a:t> tot 17 April</a:t>
            </a:r>
          </a:p>
          <a:p>
            <a:pPr lvl="1" eaLnBrk="1" hangingPunct="1">
              <a:buClr>
                <a:srgbClr val="99CCCC"/>
              </a:buClr>
            </a:pPr>
            <a:r>
              <a:rPr lang="en-US" altLang="en-US" sz="2000" dirty="0">
                <a:solidFill>
                  <a:srgbClr val="4C8A8A"/>
                </a:solidFill>
              </a:rPr>
              <a:t>Een week </a:t>
            </a:r>
            <a:r>
              <a:rPr lang="en-US" altLang="en-US" sz="2000" dirty="0" err="1">
                <a:solidFill>
                  <a:srgbClr val="4C8A8A"/>
                </a:solidFill>
              </a:rPr>
              <a:t>voor</a:t>
            </a:r>
            <a:r>
              <a:rPr lang="en-US" altLang="en-US" sz="2000" dirty="0">
                <a:solidFill>
                  <a:srgbClr val="4C8A8A"/>
                </a:solidFill>
              </a:rPr>
              <a:t> het examen </a:t>
            </a:r>
            <a:r>
              <a:rPr lang="en-US" altLang="en-US" sz="2000" dirty="0" err="1">
                <a:solidFill>
                  <a:srgbClr val="4C8A8A"/>
                </a:solidFill>
              </a:rPr>
              <a:t>moet</a:t>
            </a:r>
            <a:r>
              <a:rPr lang="en-US" altLang="en-US" sz="2000" dirty="0">
                <a:solidFill>
                  <a:srgbClr val="4C8A8A"/>
                </a:solidFill>
              </a:rPr>
              <a:t> het PTA </a:t>
            </a:r>
            <a:r>
              <a:rPr lang="en-US" altLang="en-US" sz="2000" dirty="0" err="1">
                <a:solidFill>
                  <a:srgbClr val="4C8A8A"/>
                </a:solidFill>
              </a:rPr>
              <a:t>afgerond</a:t>
            </a:r>
            <a:r>
              <a:rPr lang="en-US" altLang="en-US" sz="2000" dirty="0">
                <a:solidFill>
                  <a:srgbClr val="4C8A8A"/>
                </a:solidFill>
              </a:rPr>
              <a:t> </a:t>
            </a:r>
            <a:r>
              <a:rPr lang="en-US" altLang="en-US" sz="2000" dirty="0" err="1">
                <a:solidFill>
                  <a:srgbClr val="4C8A8A"/>
                </a:solidFill>
              </a:rPr>
              <a:t>zijn</a:t>
            </a:r>
            <a:endParaRPr lang="en-US" altLang="en-US" sz="2000" dirty="0">
              <a:solidFill>
                <a:srgbClr val="4C8A8A"/>
              </a:solidFill>
            </a:endParaRPr>
          </a:p>
          <a:p>
            <a:pPr eaLnBrk="1" hangingPunct="1">
              <a:buClr>
                <a:srgbClr val="336666"/>
              </a:buClr>
            </a:pPr>
            <a:r>
              <a:rPr lang="en-US" altLang="en-US" sz="2400" b="1" dirty="0" err="1">
                <a:solidFill>
                  <a:srgbClr val="4C8A8A"/>
                </a:solidFill>
              </a:rPr>
              <a:t>Flexibele</a:t>
            </a:r>
            <a:r>
              <a:rPr lang="en-US" altLang="en-US" sz="2400" b="1" dirty="0">
                <a:solidFill>
                  <a:srgbClr val="4C8A8A"/>
                </a:solidFill>
              </a:rPr>
              <a:t> </a:t>
            </a:r>
            <a:r>
              <a:rPr lang="en-US" altLang="en-US" sz="2400" b="1" dirty="0" err="1">
                <a:solidFill>
                  <a:srgbClr val="4C8A8A"/>
                </a:solidFill>
              </a:rPr>
              <a:t>digitale</a:t>
            </a:r>
            <a:r>
              <a:rPr lang="en-US" altLang="en-US" sz="2400" b="1" dirty="0">
                <a:solidFill>
                  <a:srgbClr val="4C8A8A"/>
                </a:solidFill>
              </a:rPr>
              <a:t> examens</a:t>
            </a:r>
          </a:p>
          <a:p>
            <a:pPr lvl="1" eaLnBrk="1" hangingPunct="1">
              <a:buClr>
                <a:srgbClr val="99CCCC"/>
              </a:buClr>
            </a:pPr>
            <a:r>
              <a:rPr lang="en-US" altLang="en-US" sz="2000" dirty="0" err="1">
                <a:solidFill>
                  <a:srgbClr val="4C8A8A"/>
                </a:solidFill>
              </a:rPr>
              <a:t>Periode</a:t>
            </a:r>
            <a:r>
              <a:rPr lang="en-US" altLang="en-US" sz="2000" dirty="0">
                <a:solidFill>
                  <a:srgbClr val="4C8A8A"/>
                </a:solidFill>
              </a:rPr>
              <a:t> </a:t>
            </a:r>
            <a:r>
              <a:rPr lang="en-US" altLang="en-US" sz="2000" dirty="0" err="1">
                <a:solidFill>
                  <a:srgbClr val="4C8A8A"/>
                </a:solidFill>
              </a:rPr>
              <a:t>april</a:t>
            </a:r>
            <a:r>
              <a:rPr lang="en-US" altLang="en-US" sz="2000" dirty="0">
                <a:solidFill>
                  <a:srgbClr val="4C8A8A"/>
                </a:solidFill>
              </a:rPr>
              <a:t> t/m </a:t>
            </a:r>
            <a:r>
              <a:rPr lang="en-US" altLang="en-US" sz="2000" dirty="0" err="1">
                <a:solidFill>
                  <a:srgbClr val="4C8A8A"/>
                </a:solidFill>
              </a:rPr>
              <a:t>eind</a:t>
            </a:r>
            <a:r>
              <a:rPr lang="en-US" altLang="en-US" sz="2000" dirty="0">
                <a:solidFill>
                  <a:srgbClr val="4C8A8A"/>
                </a:solidFill>
              </a:rPr>
              <a:t> </a:t>
            </a:r>
            <a:r>
              <a:rPr lang="en-US" altLang="en-US" sz="2000" dirty="0" err="1">
                <a:solidFill>
                  <a:srgbClr val="4C8A8A"/>
                </a:solidFill>
              </a:rPr>
              <a:t>juni</a:t>
            </a:r>
            <a:r>
              <a:rPr lang="en-US" altLang="en-US" sz="2000" dirty="0">
                <a:solidFill>
                  <a:srgbClr val="4C8A8A"/>
                </a:solidFill>
              </a:rPr>
              <a:t> </a:t>
            </a:r>
          </a:p>
          <a:p>
            <a:pPr lvl="1" eaLnBrk="1" hangingPunct="1">
              <a:buClr>
                <a:srgbClr val="99CCCC"/>
              </a:buClr>
            </a:pPr>
            <a:r>
              <a:rPr lang="en-US" altLang="en-US" sz="2000" dirty="0" err="1">
                <a:solidFill>
                  <a:srgbClr val="4C8A8A"/>
                </a:solidFill>
              </a:rPr>
              <a:t>Exacte</a:t>
            </a:r>
            <a:r>
              <a:rPr lang="en-US" altLang="en-US" sz="2000" dirty="0">
                <a:solidFill>
                  <a:srgbClr val="4C8A8A"/>
                </a:solidFill>
              </a:rPr>
              <a:t> data/planning </a:t>
            </a:r>
            <a:r>
              <a:rPr lang="en-US" altLang="en-US" sz="2000" dirty="0" err="1">
                <a:solidFill>
                  <a:srgbClr val="4C8A8A"/>
                </a:solidFill>
              </a:rPr>
              <a:t>volgt</a:t>
            </a:r>
            <a:endParaRPr lang="en-US" altLang="en-US" sz="2000" dirty="0">
              <a:solidFill>
                <a:srgbClr val="4C8A8A"/>
              </a:solidFill>
            </a:endParaRPr>
          </a:p>
          <a:p>
            <a:pPr lvl="1" eaLnBrk="1" hangingPunct="1">
              <a:buClr>
                <a:srgbClr val="99CCCC"/>
              </a:buClr>
            </a:pPr>
            <a:endParaRPr lang="en-US" altLang="en-US" sz="2000" dirty="0">
              <a:solidFill>
                <a:srgbClr val="4C8A8A"/>
              </a:solidFill>
            </a:endParaRPr>
          </a:p>
          <a:p>
            <a:pPr eaLnBrk="1" hangingPunct="1">
              <a:buClr>
                <a:srgbClr val="99CCCC"/>
              </a:buClr>
            </a:pPr>
            <a:r>
              <a:rPr lang="en-US" altLang="en-US" sz="2000" b="1" dirty="0">
                <a:solidFill>
                  <a:srgbClr val="4C8A8A"/>
                </a:solidFill>
              </a:rPr>
              <a:t>CSPE (</a:t>
            </a:r>
            <a:r>
              <a:rPr lang="en-US" altLang="en-US" sz="2000" b="1" dirty="0" err="1">
                <a:solidFill>
                  <a:srgbClr val="4C8A8A"/>
                </a:solidFill>
              </a:rPr>
              <a:t>praktijkexamens</a:t>
            </a:r>
            <a:r>
              <a:rPr lang="en-US" altLang="en-US" sz="2000" b="1" dirty="0">
                <a:solidFill>
                  <a:srgbClr val="4C8A8A"/>
                </a:solidFill>
              </a:rPr>
              <a:t> DP)</a:t>
            </a:r>
          </a:p>
          <a:p>
            <a:pPr lvl="1" eaLnBrk="1" hangingPunct="1">
              <a:buClr>
                <a:srgbClr val="99CCCC"/>
              </a:buClr>
            </a:pPr>
            <a:r>
              <a:rPr lang="en-US" altLang="en-US" sz="1800" b="1" dirty="0">
                <a:solidFill>
                  <a:srgbClr val="4C8A8A"/>
                </a:solidFill>
              </a:rPr>
              <a:t>Week 15 &amp; 16 examen</a:t>
            </a:r>
          </a:p>
          <a:p>
            <a:pPr lvl="1" eaLnBrk="1" hangingPunct="1">
              <a:buClr>
                <a:srgbClr val="99CCCC"/>
              </a:buClr>
            </a:pPr>
            <a:r>
              <a:rPr lang="en-US" altLang="en-US" sz="1800" b="1" dirty="0">
                <a:solidFill>
                  <a:srgbClr val="4C8A8A"/>
                </a:solidFill>
              </a:rPr>
              <a:t>PTA </a:t>
            </a:r>
            <a:r>
              <a:rPr lang="en-US" altLang="en-US" sz="1800" b="1" dirty="0" err="1">
                <a:solidFill>
                  <a:srgbClr val="4C8A8A"/>
                </a:solidFill>
              </a:rPr>
              <a:t>af</a:t>
            </a:r>
            <a:r>
              <a:rPr lang="en-US" altLang="en-US" sz="1800" b="1" dirty="0">
                <a:solidFill>
                  <a:srgbClr val="4C8A8A"/>
                </a:solidFill>
              </a:rPr>
              <a:t> </a:t>
            </a:r>
            <a:r>
              <a:rPr lang="en-US" altLang="en-US" sz="1800" b="1" dirty="0" err="1">
                <a:solidFill>
                  <a:srgbClr val="4C8A8A"/>
                </a:solidFill>
              </a:rPr>
              <a:t>eind</a:t>
            </a:r>
            <a:r>
              <a:rPr lang="en-US" altLang="en-US" sz="1800" b="1" dirty="0">
                <a:solidFill>
                  <a:srgbClr val="4C8A8A"/>
                </a:solidFill>
              </a:rPr>
              <a:t> </a:t>
            </a:r>
            <a:r>
              <a:rPr lang="en-US" altLang="en-US" sz="1800" b="1" dirty="0" err="1">
                <a:solidFill>
                  <a:srgbClr val="4C8A8A"/>
                </a:solidFill>
              </a:rPr>
              <a:t>maart</a:t>
            </a:r>
            <a:r>
              <a:rPr lang="en-US" altLang="en-US" sz="1800" b="1" dirty="0">
                <a:solidFill>
                  <a:srgbClr val="4C8A8A"/>
                </a:solidFill>
              </a:rPr>
              <a:t> </a:t>
            </a:r>
          </a:p>
          <a:p>
            <a:pPr lvl="1" eaLnBrk="1" hangingPunct="1">
              <a:buClr>
                <a:srgbClr val="99CCCC"/>
              </a:buClr>
            </a:pPr>
            <a:endParaRPr lang="en-US" altLang="en-US" sz="1800" b="1" dirty="0">
              <a:solidFill>
                <a:srgbClr val="4C8A8A"/>
              </a:solidFill>
            </a:endParaRPr>
          </a:p>
          <a:p>
            <a:pPr eaLnBrk="1" hangingPunct="1">
              <a:buClr>
                <a:srgbClr val="99CCCC"/>
              </a:buClr>
            </a:pPr>
            <a:r>
              <a:rPr lang="en-US" altLang="en-US" sz="2000" b="1" dirty="0">
                <a:solidFill>
                  <a:srgbClr val="4C8A8A"/>
                </a:solidFill>
              </a:rPr>
              <a:t>Diploma-</a:t>
            </a:r>
            <a:r>
              <a:rPr lang="en-US" altLang="en-US" sz="2000" b="1" dirty="0" err="1">
                <a:solidFill>
                  <a:srgbClr val="4C8A8A"/>
                </a:solidFill>
              </a:rPr>
              <a:t>uitreiking</a:t>
            </a:r>
            <a:r>
              <a:rPr lang="en-US" altLang="en-US" sz="2000" b="1" dirty="0">
                <a:solidFill>
                  <a:srgbClr val="4C8A8A"/>
                </a:solidFill>
              </a:rPr>
              <a:t>:	 7 </a:t>
            </a:r>
            <a:r>
              <a:rPr lang="en-US" altLang="en-US" sz="2000" b="1" dirty="0" err="1">
                <a:solidFill>
                  <a:srgbClr val="4C8A8A"/>
                </a:solidFill>
              </a:rPr>
              <a:t>juli</a:t>
            </a:r>
            <a:r>
              <a:rPr lang="en-US" altLang="en-US" sz="2000" b="1" dirty="0">
                <a:solidFill>
                  <a:srgbClr val="4C8A8A"/>
                </a:solidFill>
              </a:rPr>
              <a:t> 2026</a:t>
            </a:r>
          </a:p>
          <a:p>
            <a:pPr eaLnBrk="1" hangingPunct="1">
              <a:buClr>
                <a:srgbClr val="99CCCC"/>
              </a:buClr>
            </a:pPr>
            <a:endParaRPr lang="en-US" altLang="en-US" sz="2200" dirty="0">
              <a:solidFill>
                <a:srgbClr val="4C8A8A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69232EB8-1C20-E1F5-02AC-05874926BA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03350" y="230188"/>
            <a:ext cx="7010400" cy="1527175"/>
          </a:xfrm>
        </p:spPr>
        <p:txBody>
          <a:bodyPr/>
          <a:lstStyle/>
          <a:p>
            <a:pPr eaLnBrk="1" hangingPunct="1"/>
            <a:r>
              <a:rPr lang="en-US" altLang="nl-NL" b="1">
                <a:solidFill>
                  <a:schemeClr val="tx1"/>
                </a:solidFill>
              </a:rPr>
              <a:t>Vervolgtraject</a:t>
            </a:r>
            <a:br>
              <a:rPr lang="en-US" altLang="nl-NL">
                <a:solidFill>
                  <a:schemeClr val="tx1"/>
                </a:solidFill>
              </a:rPr>
            </a:br>
            <a:r>
              <a:rPr lang="en-US" altLang="nl-NL" sz="2000">
                <a:solidFill>
                  <a:schemeClr val="tx1"/>
                </a:solidFill>
              </a:rPr>
              <a:t>leerling, ouders, mentor, trajectbegeleider</a:t>
            </a:r>
            <a:endParaRPr lang="nl-NL" altLang="nl-NL" sz="2000">
              <a:solidFill>
                <a:schemeClr val="tx1"/>
              </a:solidFill>
            </a:endParaRPr>
          </a:p>
        </p:txBody>
      </p:sp>
      <p:sp>
        <p:nvSpPr>
          <p:cNvPr id="322563" name="Rectangle 3">
            <a:extLst>
              <a:ext uri="{FF2B5EF4-FFF2-40B4-BE49-F238E27FC236}">
                <a16:creationId xmlns:a16="http://schemas.microsoft.com/office/drawing/2014/main" id="{824E71DA-E0D1-AB42-B875-74C21E509C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1773238"/>
            <a:ext cx="7010400" cy="467995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sz="3600" dirty="0" err="1">
                <a:solidFill>
                  <a:schemeClr val="tx1"/>
                </a:solidFill>
              </a:rPr>
              <a:t>Nadenken</a:t>
            </a:r>
            <a:r>
              <a:rPr lang="en-US" sz="3600" dirty="0">
                <a:solidFill>
                  <a:schemeClr val="tx1"/>
                </a:solidFill>
              </a:rPr>
              <a:t> over</a:t>
            </a:r>
          </a:p>
          <a:p>
            <a:pPr eaLnBrk="1" hangingPunct="1">
              <a:defRPr/>
            </a:pPr>
            <a:r>
              <a:rPr lang="en-US" sz="2000" dirty="0">
                <a:solidFill>
                  <a:schemeClr val="tx1"/>
                </a:solidFill>
              </a:rPr>
              <a:t>Werken en/of </a:t>
            </a:r>
            <a:r>
              <a:rPr lang="en-US" sz="2000" dirty="0" err="1">
                <a:solidFill>
                  <a:schemeClr val="tx1"/>
                </a:solidFill>
              </a:rPr>
              <a:t>leren</a:t>
            </a:r>
            <a:endParaRPr lang="en-US" sz="2000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US" sz="2000" dirty="0">
                <a:solidFill>
                  <a:schemeClr val="tx1"/>
                </a:solidFill>
              </a:rPr>
              <a:t>MBO (</a:t>
            </a:r>
            <a:r>
              <a:rPr lang="nl-NL" sz="2000" dirty="0">
                <a:solidFill>
                  <a:schemeClr val="tx1"/>
                </a:solidFill>
              </a:rPr>
              <a:t>Aanmelden vervolgonderwijs </a:t>
            </a:r>
            <a:r>
              <a:rPr lang="nl-NL" sz="2000" b="1" dirty="0">
                <a:solidFill>
                  <a:srgbClr val="FF0000"/>
                </a:solidFill>
              </a:rPr>
              <a:t>VOOR 1 APRIL)</a:t>
            </a:r>
            <a:endParaRPr lang="en-US" sz="2000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US" sz="2000" dirty="0" err="1">
                <a:solidFill>
                  <a:schemeClr val="tx1"/>
                </a:solidFill>
              </a:rPr>
              <a:t>Zelfstandig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reizen</a:t>
            </a:r>
            <a:endParaRPr lang="en-US" sz="2000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US" sz="2000" dirty="0" err="1">
                <a:solidFill>
                  <a:schemeClr val="tx1"/>
                </a:solidFill>
              </a:rPr>
              <a:t>Wonen</a:t>
            </a:r>
            <a:endParaRPr lang="en-US" sz="2000" dirty="0">
              <a:solidFill>
                <a:schemeClr val="tx1"/>
              </a:solidFill>
            </a:endParaRP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endParaRPr lang="nl-NL" dirty="0">
              <a:solidFill>
                <a:schemeClr val="tx1"/>
              </a:solidFill>
            </a:endParaRPr>
          </a:p>
        </p:txBody>
      </p:sp>
      <p:pic>
        <p:nvPicPr>
          <p:cNvPr id="21508" name="Picture 5">
            <a:extLst>
              <a:ext uri="{FF2B5EF4-FFF2-40B4-BE49-F238E27FC236}">
                <a16:creationId xmlns:a16="http://schemas.microsoft.com/office/drawing/2014/main" id="{8BDEF35D-B7D7-3652-104E-0C06983A4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4724400"/>
            <a:ext cx="1911350" cy="162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el 1">
            <a:extLst>
              <a:ext uri="{FF2B5EF4-FFF2-40B4-BE49-F238E27FC236}">
                <a16:creationId xmlns:a16="http://schemas.microsoft.com/office/drawing/2014/main" id="{18E7E8FD-C583-BABA-BEFA-B777471392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190500"/>
            <a:ext cx="7010400" cy="1006475"/>
          </a:xfrm>
        </p:spPr>
        <p:txBody>
          <a:bodyPr/>
          <a:lstStyle/>
          <a:p>
            <a:r>
              <a:rPr lang="nl-NL" altLang="nl-NL">
                <a:solidFill>
                  <a:schemeClr val="tx1"/>
                </a:solidFill>
              </a:rPr>
              <a:t>Dit schooljaar in leerjaar 5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53C06B7-B1B5-8E7F-9CA2-E77BD9CB7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125538"/>
            <a:ext cx="7010400" cy="5111750"/>
          </a:xfrm>
        </p:spPr>
        <p:txBody>
          <a:bodyPr/>
          <a:lstStyle/>
          <a:p>
            <a:pPr>
              <a:defRPr/>
            </a:pPr>
            <a:r>
              <a:rPr lang="nl-NL" sz="2400" dirty="0">
                <a:solidFill>
                  <a:schemeClr val="tx1"/>
                </a:solidFill>
              </a:rPr>
              <a:t>Scholenmarkt: 7 en 8 oktober 2025</a:t>
            </a:r>
          </a:p>
          <a:p>
            <a:pPr>
              <a:defRPr/>
            </a:pPr>
            <a:r>
              <a:rPr lang="nl-NL" sz="2400" dirty="0">
                <a:solidFill>
                  <a:schemeClr val="tx1"/>
                </a:solidFill>
              </a:rPr>
              <a:t>Oriëntatie in bedrijf</a:t>
            </a:r>
          </a:p>
          <a:p>
            <a:pPr>
              <a:defRPr/>
            </a:pPr>
            <a:r>
              <a:rPr lang="nl-NL" sz="2400" dirty="0">
                <a:solidFill>
                  <a:schemeClr val="tx1"/>
                </a:solidFill>
              </a:rPr>
              <a:t>Informatieavond MBO op </a:t>
            </a:r>
            <a:r>
              <a:rPr lang="nl-NL" sz="2400" dirty="0" err="1">
                <a:solidFill>
                  <a:schemeClr val="tx1"/>
                </a:solidFill>
              </a:rPr>
              <a:t>Mariëndael</a:t>
            </a:r>
            <a:r>
              <a:rPr lang="nl-NL" sz="2400" dirty="0">
                <a:solidFill>
                  <a:schemeClr val="tx1"/>
                </a:solidFill>
              </a:rPr>
              <a:t> o.a. met oud-leerlingen: 25 november 2025</a:t>
            </a:r>
          </a:p>
          <a:p>
            <a:pPr>
              <a:defRPr/>
            </a:pPr>
            <a:r>
              <a:rPr lang="nl-NL" sz="2400" dirty="0">
                <a:solidFill>
                  <a:schemeClr val="tx1"/>
                </a:solidFill>
              </a:rPr>
              <a:t>Bezoek Open dagen MBO (zie schema)</a:t>
            </a:r>
          </a:p>
          <a:p>
            <a:pPr>
              <a:defRPr/>
            </a:pPr>
            <a:r>
              <a:rPr lang="nl-NL" sz="2400" dirty="0">
                <a:solidFill>
                  <a:schemeClr val="tx1"/>
                </a:solidFill>
              </a:rPr>
              <a:t>Meeloopdagen/ </a:t>
            </a:r>
            <a:r>
              <a:rPr lang="nl-NL" sz="2400" dirty="0" err="1">
                <a:solidFill>
                  <a:schemeClr val="tx1"/>
                </a:solidFill>
              </a:rPr>
              <a:t>try</a:t>
            </a:r>
            <a:r>
              <a:rPr lang="nl-NL" sz="2400" dirty="0">
                <a:solidFill>
                  <a:schemeClr val="tx1"/>
                </a:solidFill>
              </a:rPr>
              <a:t> outs MBO (opgeven via site)</a:t>
            </a:r>
          </a:p>
          <a:p>
            <a:pPr>
              <a:defRPr/>
            </a:pPr>
            <a:r>
              <a:rPr lang="nl-NL" sz="2400" dirty="0">
                <a:solidFill>
                  <a:schemeClr val="tx1"/>
                </a:solidFill>
              </a:rPr>
              <a:t>Aanmelden vervolgopleiding </a:t>
            </a:r>
            <a:r>
              <a:rPr lang="nl-NL" sz="2400" b="1" dirty="0">
                <a:solidFill>
                  <a:srgbClr val="FF0000"/>
                </a:solidFill>
              </a:rPr>
              <a:t>VOOR 1 APRIL</a:t>
            </a:r>
          </a:p>
          <a:p>
            <a:pPr marL="0" indent="0">
              <a:buNone/>
              <a:defRPr/>
            </a:pPr>
            <a:endParaRPr lang="nl-NL" sz="24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nl-NL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92B4EB90-A858-C1C3-E7E8-9C6DA6A112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chemeClr val="tx1"/>
                </a:solidFill>
              </a:rPr>
              <a:t>18 jaar en ouder</a:t>
            </a:r>
            <a:endParaRPr lang="nl-NL" altLang="en-US">
              <a:solidFill>
                <a:schemeClr val="tx1"/>
              </a:solidFill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A75AC1F2-F05F-D7B0-6764-DA541A3811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1484784"/>
            <a:ext cx="7010400" cy="4619625"/>
          </a:xfrm>
        </p:spPr>
        <p:txBody>
          <a:bodyPr/>
          <a:lstStyle/>
          <a:p>
            <a:pPr>
              <a:defRPr/>
            </a:pPr>
            <a:r>
              <a:rPr lang="nl-NL" sz="2400" b="1" dirty="0">
                <a:solidFill>
                  <a:schemeClr val="accent1">
                    <a:lumMod val="50000"/>
                  </a:schemeClr>
                </a:solidFill>
              </a:rPr>
              <a:t>Toegang tot SOM</a:t>
            </a:r>
            <a:br>
              <a:rPr lang="nl-NL" sz="2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nl-NL" sz="2400" dirty="0">
                <a:solidFill>
                  <a:schemeClr val="accent1">
                    <a:lumMod val="50000"/>
                  </a:schemeClr>
                </a:solidFill>
              </a:rPr>
              <a:t>Leerling &gt; 18 jaar, ouder heeft toestemming nodig om in SOM te komen. </a:t>
            </a:r>
          </a:p>
          <a:p>
            <a:pPr>
              <a:defRPr/>
            </a:pPr>
            <a:endParaRPr lang="nl-NL" sz="24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sz="2400" u="sng" dirty="0">
                <a:solidFill>
                  <a:schemeClr val="accent1">
                    <a:lumMod val="50000"/>
                  </a:schemeClr>
                </a:solidFill>
                <a:hlinkClick r:id="rId2"/>
              </a:rPr>
              <a:t>VSO-Verzuim@mariendael.nl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of  026-3526600.</a:t>
            </a:r>
            <a:br>
              <a:rPr lang="en-US" sz="2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nl-NL" sz="2400" dirty="0">
                <a:solidFill>
                  <a:schemeClr val="accent1">
                    <a:lumMod val="50000"/>
                  </a:schemeClr>
                </a:solidFill>
              </a:rPr>
              <a:t>&gt; 18 jaar mag de leerling zichzelf afmelden.</a:t>
            </a:r>
            <a:br>
              <a:rPr lang="nl-NL" sz="2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nl-NL" sz="2400" dirty="0">
                <a:solidFill>
                  <a:schemeClr val="accent1">
                    <a:lumMod val="50000"/>
                  </a:schemeClr>
                </a:solidFill>
              </a:rPr>
              <a:t>Leerplichtambtenaar niet meer betrokken, maar er wordt nog wel een DUO-melding gedaan bij veelvuldig verzuim.</a:t>
            </a:r>
          </a:p>
          <a:p>
            <a:pPr>
              <a:defRPr/>
            </a:pPr>
            <a:endParaRPr lang="nl-NL" sz="24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defRPr/>
            </a:pPr>
            <a:r>
              <a:rPr lang="nl-NL" sz="2400" dirty="0">
                <a:solidFill>
                  <a:schemeClr val="accent1">
                    <a:lumMod val="50000"/>
                  </a:schemeClr>
                </a:solidFill>
              </a:rPr>
              <a:t>Leerling moet weer beter worden gemeld. </a:t>
            </a:r>
          </a:p>
          <a:p>
            <a:pPr eaLnBrk="1" hangingPunct="1">
              <a:defRPr/>
            </a:pPr>
            <a:endParaRPr lang="nl-NL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C05CE7-1880-AFFB-522C-C296189CC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Hebben jullie nog vragen?</a:t>
            </a:r>
          </a:p>
        </p:txBody>
      </p:sp>
    </p:spTree>
    <p:extLst>
      <p:ext uri="{BB962C8B-B14F-4D97-AF65-F5344CB8AC3E}">
        <p14:creationId xmlns:p14="http://schemas.microsoft.com/office/powerpoint/2010/main" val="1180556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">
            <a:extLst>
              <a:ext uri="{FF2B5EF4-FFF2-40B4-BE49-F238E27FC236}">
                <a16:creationId xmlns:a16="http://schemas.microsoft.com/office/drawing/2014/main" id="{849664BE-7EAA-901E-E894-0273EC1F9A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476250"/>
            <a:ext cx="7010400" cy="1152525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chemeClr val="tx1"/>
                </a:solidFill>
              </a:rPr>
              <a:t>Mentoren</a:t>
            </a:r>
            <a:endParaRPr lang="nl-NL" altLang="en-US" b="1">
              <a:solidFill>
                <a:schemeClr val="tx1"/>
              </a:solidFill>
            </a:endParaRPr>
          </a:p>
        </p:txBody>
      </p:sp>
      <p:sp>
        <p:nvSpPr>
          <p:cNvPr id="4099" name="Rectangle 11">
            <a:extLst>
              <a:ext uri="{FF2B5EF4-FFF2-40B4-BE49-F238E27FC236}">
                <a16:creationId xmlns:a16="http://schemas.microsoft.com/office/drawing/2014/main" id="{D94879FE-78AE-D964-E5E9-1FB8CD2A09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1628775"/>
            <a:ext cx="7010400" cy="4391025"/>
          </a:xfrm>
        </p:spPr>
        <p:txBody>
          <a:bodyPr/>
          <a:lstStyle/>
          <a:p>
            <a:pPr eaLnBrk="1" hangingPunct="1">
              <a:defRPr/>
            </a:pPr>
            <a:endParaRPr lang="en-US" altLang="en-US" sz="1800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US" altLang="en-US" sz="3600" dirty="0">
                <a:solidFill>
                  <a:schemeClr val="tx1"/>
                </a:solidFill>
              </a:rPr>
              <a:t>Heleen Bouwman</a:t>
            </a:r>
          </a:p>
          <a:p>
            <a:pPr eaLnBrk="1" hangingPunct="1">
              <a:defRPr/>
            </a:pPr>
            <a:r>
              <a:rPr lang="en-US" altLang="en-US" sz="3600" dirty="0">
                <a:solidFill>
                  <a:schemeClr val="tx1"/>
                </a:solidFill>
              </a:rPr>
              <a:t>Marleen Strengers</a:t>
            </a:r>
          </a:p>
          <a:p>
            <a:pPr eaLnBrk="1" hangingPunct="1">
              <a:defRPr/>
            </a:pPr>
            <a:r>
              <a:rPr lang="en-US" altLang="en-US" sz="3600" dirty="0">
                <a:solidFill>
                  <a:schemeClr val="tx1"/>
                </a:solidFill>
              </a:rPr>
              <a:t>Oscar Wouterse</a:t>
            </a:r>
          </a:p>
          <a:p>
            <a:pPr eaLnBrk="1" hangingPunct="1">
              <a:defRPr/>
            </a:pPr>
            <a:r>
              <a:rPr lang="en-US" altLang="en-US" sz="3600" dirty="0">
                <a:solidFill>
                  <a:schemeClr val="tx1"/>
                </a:solidFill>
              </a:rPr>
              <a:t>Loes Visser</a:t>
            </a:r>
          </a:p>
          <a:p>
            <a:pPr eaLnBrk="1" hangingPunct="1">
              <a:defRPr/>
            </a:pPr>
            <a:endParaRPr lang="en-US" altLang="en-US" sz="3600" dirty="0">
              <a:solidFill>
                <a:schemeClr val="tx1"/>
              </a:solidFill>
            </a:endParaRPr>
          </a:p>
          <a:p>
            <a:pPr marL="0" indent="0" eaLnBrk="1" hangingPunct="1">
              <a:buNone/>
              <a:defRPr/>
            </a:pPr>
            <a:endParaRPr lang="en-US" altLang="en-US" sz="1800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en-US" altLang="en-US" sz="1800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en-US" altLang="en-US" sz="1800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en-US" altLang="en-US" sz="1800" dirty="0">
              <a:solidFill>
                <a:schemeClr val="tx1"/>
              </a:solidFill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sz="2000" dirty="0">
              <a:solidFill>
                <a:schemeClr val="tx1"/>
              </a:solidFill>
            </a:endParaRPr>
          </a:p>
        </p:txBody>
      </p:sp>
      <p:pic>
        <p:nvPicPr>
          <p:cNvPr id="6148" name="Afbeelding 3" descr="Afbeeldingsresultaat voor mentor">
            <a:extLst>
              <a:ext uri="{FF2B5EF4-FFF2-40B4-BE49-F238E27FC236}">
                <a16:creationId xmlns:a16="http://schemas.microsoft.com/office/drawing/2014/main" id="{D5D2DCCF-E452-D142-7A1F-557798BBA0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9563" y="4556125"/>
            <a:ext cx="3740150" cy="230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AAE5C6C-A97E-D98A-C7D6-AB80D0EA16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190500"/>
            <a:ext cx="7010400" cy="1150938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chemeClr val="tx1"/>
                </a:solidFill>
              </a:rPr>
              <a:t>Programma</a:t>
            </a:r>
            <a:endParaRPr lang="nl-NL" altLang="en-US" b="1">
              <a:solidFill>
                <a:schemeClr val="tx1"/>
              </a:solidFill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D82AC71-A0B6-E951-1712-A7C5C8AD51C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187450" y="1522413"/>
            <a:ext cx="4248150" cy="5183187"/>
          </a:xfrm>
        </p:spPr>
        <p:txBody>
          <a:bodyPr/>
          <a:lstStyle/>
          <a:p>
            <a:pPr eaLnBrk="1" hangingPunct="1"/>
            <a:r>
              <a:rPr lang="en-US" altLang="en-US" sz="2600" dirty="0">
                <a:solidFill>
                  <a:schemeClr val="tx1"/>
                </a:solidFill>
              </a:rPr>
              <a:t>PTA</a:t>
            </a:r>
          </a:p>
          <a:p>
            <a:pPr eaLnBrk="1" hangingPunct="1"/>
            <a:r>
              <a:rPr lang="en-US" altLang="en-US" sz="2600" dirty="0" err="1">
                <a:solidFill>
                  <a:schemeClr val="tx1"/>
                </a:solidFill>
              </a:rPr>
              <a:t>Studiewijzers</a:t>
            </a:r>
            <a:endParaRPr lang="en-US" altLang="en-US" sz="2600" dirty="0">
              <a:solidFill>
                <a:schemeClr val="tx1"/>
              </a:solidFill>
            </a:endParaRPr>
          </a:p>
          <a:p>
            <a:pPr eaLnBrk="1" hangingPunct="1"/>
            <a:r>
              <a:rPr lang="en-US" altLang="en-US" sz="2600" dirty="0" err="1">
                <a:solidFill>
                  <a:schemeClr val="tx1"/>
                </a:solidFill>
              </a:rPr>
              <a:t>Plenda</a:t>
            </a:r>
            <a:endParaRPr lang="en-US" altLang="en-US" sz="2600" dirty="0">
              <a:solidFill>
                <a:schemeClr val="tx1"/>
              </a:solidFill>
            </a:endParaRPr>
          </a:p>
          <a:p>
            <a:pPr eaLnBrk="1" hangingPunct="1"/>
            <a:r>
              <a:rPr lang="en-US" altLang="en-US" sz="2600" dirty="0" err="1">
                <a:solidFill>
                  <a:schemeClr val="tx1"/>
                </a:solidFill>
              </a:rPr>
              <a:t>Herkansingen</a:t>
            </a:r>
            <a:endParaRPr lang="en-US" altLang="en-US" sz="2600" dirty="0">
              <a:solidFill>
                <a:schemeClr val="tx1"/>
              </a:solidFill>
            </a:endParaRPr>
          </a:p>
          <a:p>
            <a:pPr eaLnBrk="1" hangingPunct="1"/>
            <a:r>
              <a:rPr lang="en-US" altLang="en-US" sz="2600" dirty="0">
                <a:solidFill>
                  <a:schemeClr val="tx1"/>
                </a:solidFill>
              </a:rPr>
              <a:t>De </a:t>
            </a:r>
            <a:r>
              <a:rPr lang="en-US" altLang="en-US" sz="2600" dirty="0" err="1">
                <a:solidFill>
                  <a:schemeClr val="tx1"/>
                </a:solidFill>
              </a:rPr>
              <a:t>donderdag</a:t>
            </a:r>
            <a:endParaRPr lang="en-US" altLang="en-US" sz="2600" dirty="0">
              <a:solidFill>
                <a:schemeClr val="tx1"/>
              </a:solidFill>
            </a:endParaRPr>
          </a:p>
          <a:p>
            <a:pPr eaLnBrk="1" hangingPunct="1"/>
            <a:r>
              <a:rPr lang="en-US" altLang="en-US" sz="2600" dirty="0" err="1">
                <a:solidFill>
                  <a:schemeClr val="tx1"/>
                </a:solidFill>
              </a:rPr>
              <a:t>Flexuren</a:t>
            </a:r>
            <a:endParaRPr lang="en-US" altLang="en-US" sz="2600" dirty="0">
              <a:solidFill>
                <a:schemeClr val="tx1"/>
              </a:solidFill>
            </a:endParaRPr>
          </a:p>
          <a:p>
            <a:pPr eaLnBrk="1" hangingPunct="1"/>
            <a:r>
              <a:rPr lang="en-US" altLang="en-US" sz="2600" dirty="0">
                <a:solidFill>
                  <a:schemeClr val="tx1"/>
                </a:solidFill>
              </a:rPr>
              <a:t>Talent 2-daagse</a:t>
            </a:r>
          </a:p>
          <a:p>
            <a:pPr eaLnBrk="1" hangingPunct="1"/>
            <a:r>
              <a:rPr lang="en-US" altLang="nl-NL" sz="2600" dirty="0" err="1">
                <a:solidFill>
                  <a:schemeClr val="tx1"/>
                </a:solidFill>
              </a:rPr>
              <a:t>Loopbaanoriëntatie</a:t>
            </a:r>
            <a:r>
              <a:rPr lang="en-US" altLang="nl-NL" sz="2600" dirty="0">
                <a:solidFill>
                  <a:schemeClr val="tx1"/>
                </a:solidFill>
              </a:rPr>
              <a:t> (LOB)</a:t>
            </a:r>
          </a:p>
          <a:p>
            <a:pPr eaLnBrk="1" hangingPunct="1"/>
            <a:r>
              <a:rPr lang="en-US" altLang="en-US" sz="2600" dirty="0" err="1">
                <a:solidFill>
                  <a:schemeClr val="tx1"/>
                </a:solidFill>
              </a:rPr>
              <a:t>Afwezigheid</a:t>
            </a:r>
            <a:endParaRPr lang="en-US" altLang="en-US" sz="2600" dirty="0">
              <a:solidFill>
                <a:schemeClr val="tx1"/>
              </a:solidFill>
            </a:endParaRPr>
          </a:p>
          <a:p>
            <a:pPr eaLnBrk="1" hangingPunct="1"/>
            <a:endParaRPr lang="en-US" altLang="en-US" sz="2600" dirty="0">
              <a:solidFill>
                <a:schemeClr val="tx1"/>
              </a:solidFill>
            </a:endParaRP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856D4BF7-237E-A636-9BB0-7BDF7D622B91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1484313"/>
            <a:ext cx="3570288" cy="453548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600" dirty="0" err="1">
                <a:solidFill>
                  <a:schemeClr val="tx1"/>
                </a:solidFill>
              </a:rPr>
              <a:t>Zorg</a:t>
            </a:r>
            <a:r>
              <a:rPr lang="en-US" altLang="en-US" sz="2600" dirty="0">
                <a:solidFill>
                  <a:schemeClr val="tx1"/>
                </a:solidFill>
              </a:rPr>
              <a:t>- </a:t>
            </a:r>
            <a:r>
              <a:rPr lang="en-US" altLang="en-US" sz="2600" dirty="0" err="1">
                <a:solidFill>
                  <a:schemeClr val="tx1"/>
                </a:solidFill>
              </a:rPr>
              <a:t>en</a:t>
            </a:r>
            <a:r>
              <a:rPr lang="en-US" altLang="en-US" sz="2600" dirty="0">
                <a:solidFill>
                  <a:schemeClr val="tx1"/>
                </a:solidFill>
              </a:rPr>
              <a:t> </a:t>
            </a:r>
            <a:r>
              <a:rPr lang="en-US" altLang="en-US" sz="2600" dirty="0" err="1">
                <a:solidFill>
                  <a:schemeClr val="tx1"/>
                </a:solidFill>
              </a:rPr>
              <a:t>bespreekstructuur</a:t>
            </a:r>
            <a:endParaRPr lang="en-US" altLang="en-US" sz="2600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US" altLang="en-US" sz="2600" dirty="0" err="1">
                <a:solidFill>
                  <a:schemeClr val="tx1"/>
                </a:solidFill>
              </a:rPr>
              <a:t>Gespreid</a:t>
            </a:r>
            <a:r>
              <a:rPr lang="en-US" altLang="en-US" sz="2600" dirty="0">
                <a:solidFill>
                  <a:schemeClr val="tx1"/>
                </a:solidFill>
              </a:rPr>
              <a:t> </a:t>
            </a:r>
            <a:r>
              <a:rPr lang="en-US" altLang="en-US" sz="2600" dirty="0" err="1">
                <a:solidFill>
                  <a:schemeClr val="tx1"/>
                </a:solidFill>
              </a:rPr>
              <a:t>examen</a:t>
            </a:r>
            <a:endParaRPr lang="en-US" altLang="en-US" sz="2600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US" altLang="en-US" sz="2600" dirty="0" err="1">
                <a:solidFill>
                  <a:schemeClr val="tx1"/>
                </a:solidFill>
              </a:rPr>
              <a:t>Vervolgtraject</a:t>
            </a:r>
            <a:endParaRPr lang="en-US" altLang="en-US" sz="2600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nl-NL" altLang="nl-NL" sz="2400" dirty="0">
                <a:solidFill>
                  <a:schemeClr val="tx1"/>
                </a:solidFill>
              </a:rPr>
              <a:t>Dit schooljaar in leerjaar 5</a:t>
            </a:r>
          </a:p>
          <a:p>
            <a:pPr eaLnBrk="1" hangingPunct="1"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18 jaar en </a:t>
            </a:r>
            <a:r>
              <a:rPr lang="en-US" altLang="en-US" sz="2600" dirty="0" err="1">
                <a:solidFill>
                  <a:schemeClr val="tx1"/>
                </a:solidFill>
              </a:rPr>
              <a:t>ouder</a:t>
            </a:r>
            <a:endParaRPr lang="en-US" altLang="en-US" sz="2600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en-US" altLang="en-US" sz="2600" dirty="0">
              <a:solidFill>
                <a:schemeClr val="tx1"/>
              </a:solidFill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nl-NL" altLang="en-US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>
            <a:extLst>
              <a:ext uri="{FF2B5EF4-FFF2-40B4-BE49-F238E27FC236}">
                <a16:creationId xmlns:a16="http://schemas.microsoft.com/office/drawing/2014/main" id="{D7266787-6886-BEC1-203C-A22B5F8BAD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549275"/>
            <a:ext cx="7010400" cy="1439863"/>
          </a:xfrm>
        </p:spPr>
        <p:txBody>
          <a:bodyPr/>
          <a:lstStyle/>
          <a:p>
            <a:pPr eaLnBrk="1" hangingPunct="1"/>
            <a:r>
              <a:rPr lang="nl-NL" altLang="nl-NL" b="1">
                <a:solidFill>
                  <a:schemeClr val="tx1"/>
                </a:solidFill>
              </a:rPr>
              <a:t>Programma van toetsing en afsluiting </a:t>
            </a:r>
            <a:r>
              <a:rPr lang="nl-NL" altLang="nl-NL">
                <a:solidFill>
                  <a:schemeClr val="tx1"/>
                </a:solidFill>
              </a:rPr>
              <a:t>(PTA)</a:t>
            </a:r>
          </a:p>
        </p:txBody>
      </p:sp>
      <p:sp>
        <p:nvSpPr>
          <p:cNvPr id="5123" name="Tijdelijke aanduiding voor inhoud 4">
            <a:extLst>
              <a:ext uri="{FF2B5EF4-FFF2-40B4-BE49-F238E27FC236}">
                <a16:creationId xmlns:a16="http://schemas.microsoft.com/office/drawing/2014/main" id="{CF02AB38-2CE9-1744-4ACA-A250A3166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349500"/>
            <a:ext cx="7010400" cy="3670300"/>
          </a:xfrm>
        </p:spPr>
        <p:txBody>
          <a:bodyPr/>
          <a:lstStyle/>
          <a:p>
            <a:pPr eaLnBrk="1" hangingPunct="1">
              <a:defRPr/>
            </a:pPr>
            <a:r>
              <a:rPr lang="nl-NL" dirty="0">
                <a:solidFill>
                  <a:schemeClr val="tx1"/>
                </a:solidFill>
              </a:rPr>
              <a:t>Per vak</a:t>
            </a:r>
          </a:p>
          <a:p>
            <a:pPr eaLnBrk="1" hangingPunct="1">
              <a:defRPr/>
            </a:pPr>
            <a:r>
              <a:rPr lang="nl-NL" dirty="0">
                <a:solidFill>
                  <a:schemeClr val="tx1"/>
                </a:solidFill>
              </a:rPr>
              <a:t>Toetsen</a:t>
            </a:r>
          </a:p>
          <a:p>
            <a:pPr eaLnBrk="1" hangingPunct="1">
              <a:defRPr/>
            </a:pPr>
            <a:r>
              <a:rPr lang="nl-NL" dirty="0">
                <a:solidFill>
                  <a:schemeClr val="tx1"/>
                </a:solidFill>
              </a:rPr>
              <a:t>Praktische opdrachten</a:t>
            </a:r>
          </a:p>
          <a:p>
            <a:pPr eaLnBrk="1" hangingPunct="1">
              <a:defRPr/>
            </a:pPr>
            <a:r>
              <a:rPr lang="nl-NL" dirty="0">
                <a:solidFill>
                  <a:schemeClr val="tx1"/>
                </a:solidFill>
              </a:rPr>
              <a:t>Handelingsdelen</a:t>
            </a:r>
          </a:p>
          <a:p>
            <a:pPr eaLnBrk="1" hangingPunct="1">
              <a:defRPr/>
            </a:pPr>
            <a:r>
              <a:rPr lang="nl-NL" dirty="0">
                <a:solidFill>
                  <a:schemeClr val="tx1"/>
                </a:solidFill>
              </a:rPr>
              <a:t>Weging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nl-NL" dirty="0"/>
          </a:p>
        </p:txBody>
      </p:sp>
      <p:pic>
        <p:nvPicPr>
          <p:cNvPr id="10245" name="Picture 5">
            <a:extLst>
              <a:ext uri="{FF2B5EF4-FFF2-40B4-BE49-F238E27FC236}">
                <a16:creationId xmlns:a16="http://schemas.microsoft.com/office/drawing/2014/main" id="{497BFEC4-FFDD-732F-64CC-84D84F86E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3573463"/>
            <a:ext cx="3248025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>
            <a:extLst>
              <a:ext uri="{FF2B5EF4-FFF2-40B4-BE49-F238E27FC236}">
                <a16:creationId xmlns:a16="http://schemas.microsoft.com/office/drawing/2014/main" id="{D76D0597-0E98-E01B-832A-0E7F31034B9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nl-NL" altLang="nl-NL" b="1">
                <a:solidFill>
                  <a:schemeClr val="tx1"/>
                </a:solidFill>
              </a:rPr>
              <a:t>Studiewijzers</a:t>
            </a:r>
          </a:p>
        </p:txBody>
      </p:sp>
      <p:sp>
        <p:nvSpPr>
          <p:cNvPr id="7171" name="Ondertitel 2">
            <a:extLst>
              <a:ext uri="{FF2B5EF4-FFF2-40B4-BE49-F238E27FC236}">
                <a16:creationId xmlns:a16="http://schemas.microsoft.com/office/drawing/2014/main" id="{B93E9586-7974-38BD-1A9A-E78088D77B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8813" y="2841625"/>
            <a:ext cx="6477000" cy="2646363"/>
          </a:xfrm>
        </p:spPr>
        <p:txBody>
          <a:bodyPr/>
          <a:lstStyle/>
          <a:p>
            <a:pPr marL="457200" indent="-457200">
              <a:buFontTx/>
              <a:buChar char="-"/>
              <a:defRPr/>
            </a:pPr>
            <a:r>
              <a:rPr lang="nl-NL" dirty="0">
                <a:solidFill>
                  <a:schemeClr val="tx1"/>
                </a:solidFill>
              </a:rPr>
              <a:t>Per vak</a:t>
            </a:r>
          </a:p>
          <a:p>
            <a:pPr marL="457200" indent="-457200">
              <a:buFontTx/>
              <a:buChar char="-"/>
              <a:defRPr/>
            </a:pPr>
            <a:r>
              <a:rPr lang="nl-NL" dirty="0">
                <a:solidFill>
                  <a:schemeClr val="tx1"/>
                </a:solidFill>
              </a:rPr>
              <a:t>Planning van grotere opdrachten</a:t>
            </a:r>
          </a:p>
          <a:p>
            <a:pPr>
              <a:defRPr/>
            </a:pPr>
            <a:endParaRPr lang="nl-NL" dirty="0"/>
          </a:p>
          <a:p>
            <a:pPr marL="457200" indent="-457200">
              <a:buFontTx/>
              <a:buChar char="-"/>
              <a:defRPr/>
            </a:pPr>
            <a:endParaRPr lang="nl-NL" dirty="0"/>
          </a:p>
        </p:txBody>
      </p:sp>
      <p:pic>
        <p:nvPicPr>
          <p:cNvPr id="11269" name="Picture 5">
            <a:extLst>
              <a:ext uri="{FF2B5EF4-FFF2-40B4-BE49-F238E27FC236}">
                <a16:creationId xmlns:a16="http://schemas.microsoft.com/office/drawing/2014/main" id="{292F739F-9E6B-29BF-0AE9-769F9F92B6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476250"/>
            <a:ext cx="2082800" cy="180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1">
            <a:extLst>
              <a:ext uri="{FF2B5EF4-FFF2-40B4-BE49-F238E27FC236}">
                <a16:creationId xmlns:a16="http://schemas.microsoft.com/office/drawing/2014/main" id="{2BD52254-FE16-D140-E11F-7A325AA927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b="1">
                <a:solidFill>
                  <a:schemeClr val="tx1"/>
                </a:solidFill>
              </a:rPr>
              <a:t>Plenda</a:t>
            </a:r>
          </a:p>
        </p:txBody>
      </p:sp>
      <p:sp>
        <p:nvSpPr>
          <p:cNvPr id="12291" name="Tijdelijke aanduiding voor inhoud 2">
            <a:extLst>
              <a:ext uri="{FF2B5EF4-FFF2-40B4-BE49-F238E27FC236}">
                <a16:creationId xmlns:a16="http://schemas.microsoft.com/office/drawing/2014/main" id="{0C6CBCC2-0786-B595-9528-F5B04A946B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3391" y="1916832"/>
            <a:ext cx="7010400" cy="4114800"/>
          </a:xfrm>
        </p:spPr>
        <p:txBody>
          <a:bodyPr/>
          <a:lstStyle/>
          <a:p>
            <a:r>
              <a:rPr lang="nl-NL" altLang="nl-NL" dirty="0">
                <a:solidFill>
                  <a:schemeClr val="tx1"/>
                </a:solidFill>
              </a:rPr>
              <a:t>Coachgesprek</a:t>
            </a:r>
          </a:p>
          <a:p>
            <a:r>
              <a:rPr lang="nl-NL" altLang="nl-NL" dirty="0">
                <a:solidFill>
                  <a:schemeClr val="tx1"/>
                </a:solidFill>
              </a:rPr>
              <a:t>Plannen van huiswerk en toetsen</a:t>
            </a:r>
          </a:p>
          <a:p>
            <a:r>
              <a:rPr lang="nl-NL" altLang="nl-NL" dirty="0">
                <a:solidFill>
                  <a:schemeClr val="tx1"/>
                </a:solidFill>
              </a:rPr>
              <a:t>Werken vanuit doelen</a:t>
            </a:r>
          </a:p>
          <a:p>
            <a:endParaRPr lang="nl-NL" altLang="nl-NL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0C602-7998-513D-BEEA-1CACEE1F8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>
            <a:extLst>
              <a:ext uri="{FF2B5EF4-FFF2-40B4-BE49-F238E27FC236}">
                <a16:creationId xmlns:a16="http://schemas.microsoft.com/office/drawing/2014/main" id="{7A84BA47-473E-62F4-2DF0-69D488796A2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33600" y="476250"/>
            <a:ext cx="6477000" cy="1728788"/>
          </a:xfrm>
        </p:spPr>
        <p:txBody>
          <a:bodyPr/>
          <a:lstStyle/>
          <a:p>
            <a:pPr eaLnBrk="1" hangingPunct="1"/>
            <a:r>
              <a:rPr lang="nl-NL" altLang="nl-NL" b="1">
                <a:solidFill>
                  <a:schemeClr val="tx1"/>
                </a:solidFill>
              </a:rPr>
              <a:t>Herkansingen</a:t>
            </a:r>
          </a:p>
        </p:txBody>
      </p:sp>
      <p:sp>
        <p:nvSpPr>
          <p:cNvPr id="14339" name="Ondertitel 2">
            <a:extLst>
              <a:ext uri="{FF2B5EF4-FFF2-40B4-BE49-F238E27FC236}">
                <a16:creationId xmlns:a16="http://schemas.microsoft.com/office/drawing/2014/main" id="{2F3219AE-F408-42AA-81F2-6ABA636B54E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24075" y="1773238"/>
            <a:ext cx="6477000" cy="3383954"/>
          </a:xfrm>
        </p:spPr>
        <p:txBody>
          <a:bodyPr/>
          <a:lstStyle/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nl-NL" altLang="nl-NL" sz="2000" dirty="0">
                <a:solidFill>
                  <a:schemeClr val="tx1"/>
                </a:solidFill>
              </a:rPr>
              <a:t>Drie herkansingen voor PTA toetsen per jaar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nl-NL" altLang="nl-NL" sz="2000" dirty="0">
                <a:solidFill>
                  <a:schemeClr val="tx1"/>
                </a:solidFill>
              </a:rPr>
              <a:t>Overleg met vakdocent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nl-NL" altLang="nl-NL" sz="2000" dirty="0">
                <a:solidFill>
                  <a:schemeClr val="tx1"/>
                </a:solidFill>
              </a:rPr>
              <a:t>Gemaakte herkansingen worden in SOM vermeld; beide cijfers blijven zichtbaar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nl-NL" altLang="nl-NL" sz="2000" dirty="0">
                <a:solidFill>
                  <a:schemeClr val="tx1"/>
                </a:solidFill>
              </a:rPr>
              <a:t>Toetsen waarvoor een 6 of lager zijn gescoord komen in aanmerking voor een herkansing, mits </a:t>
            </a:r>
            <a:r>
              <a:rPr lang="nl-NL" altLang="nl-NL" sz="2000" dirty="0" err="1">
                <a:solidFill>
                  <a:schemeClr val="tx1"/>
                </a:solidFill>
              </a:rPr>
              <a:t>herkansbaar</a:t>
            </a:r>
            <a:r>
              <a:rPr lang="nl-NL" altLang="nl-NL" sz="2000" dirty="0">
                <a:solidFill>
                  <a:schemeClr val="tx1"/>
                </a:solidFill>
              </a:rPr>
              <a:t>.</a:t>
            </a:r>
          </a:p>
          <a:p>
            <a:pPr eaLnBrk="1" hangingPunct="1">
              <a:defRPr/>
            </a:pPr>
            <a:endParaRPr lang="nl-NL" altLang="nl-NL" sz="2000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nl-NL" altLang="nl-NL" sz="2000" dirty="0">
              <a:solidFill>
                <a:schemeClr val="tx1"/>
              </a:solidFill>
            </a:endParaRPr>
          </a:p>
        </p:txBody>
      </p:sp>
      <p:pic>
        <p:nvPicPr>
          <p:cNvPr id="13316" name="Picture 6">
            <a:extLst>
              <a:ext uri="{FF2B5EF4-FFF2-40B4-BE49-F238E27FC236}">
                <a16:creationId xmlns:a16="http://schemas.microsoft.com/office/drawing/2014/main" id="{CBA53031-5521-5A17-7EFC-48AB9D3946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502025"/>
            <a:ext cx="2206625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1391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>
            <a:extLst>
              <a:ext uri="{FF2B5EF4-FFF2-40B4-BE49-F238E27FC236}">
                <a16:creationId xmlns:a16="http://schemas.microsoft.com/office/drawing/2014/main" id="{28609135-4181-77F4-4AAD-6F7137C55D3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33600" y="476250"/>
            <a:ext cx="6477000" cy="1728788"/>
          </a:xfrm>
        </p:spPr>
        <p:txBody>
          <a:bodyPr/>
          <a:lstStyle/>
          <a:p>
            <a:pPr eaLnBrk="1" hangingPunct="1"/>
            <a:r>
              <a:rPr lang="nl-NL" altLang="nl-NL" b="1" dirty="0">
                <a:solidFill>
                  <a:schemeClr val="tx1"/>
                </a:solidFill>
              </a:rPr>
              <a:t>De donderdag</a:t>
            </a:r>
          </a:p>
        </p:txBody>
      </p:sp>
      <p:sp>
        <p:nvSpPr>
          <p:cNvPr id="14339" name="Ondertitel 2">
            <a:extLst>
              <a:ext uri="{FF2B5EF4-FFF2-40B4-BE49-F238E27FC236}">
                <a16:creationId xmlns:a16="http://schemas.microsoft.com/office/drawing/2014/main" id="{68C24318-0A66-F18D-4807-78C988E2C8B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24075" y="1773238"/>
            <a:ext cx="6477000" cy="3383954"/>
          </a:xfrm>
        </p:spPr>
        <p:txBody>
          <a:bodyPr/>
          <a:lstStyle/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nl-NL" altLang="nl-NL" sz="2000" dirty="0">
                <a:solidFill>
                  <a:schemeClr val="tx1"/>
                </a:solidFill>
              </a:rPr>
              <a:t>Tot aan de herfstvakantie inhalen van achterstanden en stage zoeken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nl-NL" altLang="nl-NL" sz="2000" dirty="0">
                <a:solidFill>
                  <a:schemeClr val="tx1"/>
                </a:solidFill>
              </a:rPr>
              <a:t>Tot aan de kerstvakantie stage lopen, mbo oriënteren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nl-NL" altLang="nl-NL" sz="2000" dirty="0">
                <a:solidFill>
                  <a:schemeClr val="tx1"/>
                </a:solidFill>
              </a:rPr>
              <a:t>Na de kerstvakantie Maatschappelijke Diensttijd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nl-NL" altLang="nl-NL" sz="2000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nl-NL" altLang="nl-NL" sz="2000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nl-NL" altLang="nl-NL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>
            <a:extLst>
              <a:ext uri="{FF2B5EF4-FFF2-40B4-BE49-F238E27FC236}">
                <a16:creationId xmlns:a16="http://schemas.microsoft.com/office/drawing/2014/main" id="{03A4E66E-08DA-0C09-896A-CADC2CF318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b="1">
                <a:solidFill>
                  <a:schemeClr val="tx1"/>
                </a:solidFill>
              </a:rPr>
              <a:t>Flexuren </a:t>
            </a:r>
            <a:br>
              <a:rPr lang="nl-NL" altLang="nl-NL" b="1">
                <a:solidFill>
                  <a:schemeClr val="tx1"/>
                </a:solidFill>
              </a:rPr>
            </a:br>
            <a:endParaRPr lang="nl-NL" altLang="nl-NL" b="1">
              <a:solidFill>
                <a:schemeClr val="tx1"/>
              </a:solidFill>
            </a:endParaRPr>
          </a:p>
        </p:txBody>
      </p:sp>
      <p:sp>
        <p:nvSpPr>
          <p:cNvPr id="10243" name="Tijdelijke aanduiding voor inhoud 2">
            <a:extLst>
              <a:ext uri="{FF2B5EF4-FFF2-40B4-BE49-F238E27FC236}">
                <a16:creationId xmlns:a16="http://schemas.microsoft.com/office/drawing/2014/main" id="{A46B71B1-1BCA-F2FE-61F4-24EDCA41C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484313"/>
            <a:ext cx="5135563" cy="5040312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endParaRPr lang="nl-NL" altLang="nl-NL" sz="18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nl-NL" altLang="nl-NL" sz="2400" dirty="0">
                <a:solidFill>
                  <a:schemeClr val="accent5">
                    <a:lumMod val="50000"/>
                  </a:schemeClr>
                </a:solidFill>
              </a:rPr>
              <a:t>3 dagen per week een lesuur waar de leerling een eigen keuze kan maken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nl-NL" altLang="nl-NL" sz="24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defRPr/>
            </a:pPr>
            <a:r>
              <a:rPr lang="nl-NL" altLang="nl-NL" sz="2400" dirty="0">
                <a:solidFill>
                  <a:schemeClr val="accent5">
                    <a:lumMod val="50000"/>
                  </a:schemeClr>
                </a:solidFill>
              </a:rPr>
              <a:t>Aanbod gebaseerd op vakkenpakket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nl-NL" altLang="nl-NL" sz="24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defRPr/>
            </a:pPr>
            <a:r>
              <a:rPr lang="nl-NL" altLang="nl-NL" sz="2400" dirty="0">
                <a:solidFill>
                  <a:schemeClr val="accent5">
                    <a:lumMod val="50000"/>
                  </a:schemeClr>
                </a:solidFill>
              </a:rPr>
              <a:t>Leerling kiest (samen met mentor) voor een vakgebied. Bv Talen, BINAS enz. </a:t>
            </a:r>
          </a:p>
          <a:p>
            <a:pPr marL="457200" lvl="1" indent="0">
              <a:buFont typeface="Wingdings" panose="05000000000000000000" pitchFamily="2" charset="2"/>
              <a:buNone/>
              <a:defRPr/>
            </a:pPr>
            <a:endParaRPr lang="nl-NL" altLang="nl-NL" sz="16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defRPr/>
            </a:pPr>
            <a:endParaRPr lang="nl-NL" altLang="nl-NL" sz="1800" dirty="0">
              <a:solidFill>
                <a:schemeClr val="tx1"/>
              </a:solidFill>
            </a:endParaRPr>
          </a:p>
          <a:p>
            <a:pPr>
              <a:defRPr/>
            </a:pPr>
            <a:endParaRPr lang="nl-NL" altLang="nl-NL" sz="1800" dirty="0">
              <a:solidFill>
                <a:schemeClr val="tx1"/>
              </a:solidFill>
            </a:endParaRPr>
          </a:p>
          <a:p>
            <a:pPr>
              <a:defRPr/>
            </a:pPr>
            <a:endParaRPr lang="nl-NL" altLang="nl-NL" sz="1800" dirty="0">
              <a:solidFill>
                <a:schemeClr val="tx1"/>
              </a:solidFill>
            </a:endParaRPr>
          </a:p>
        </p:txBody>
      </p:sp>
      <p:pic>
        <p:nvPicPr>
          <p:cNvPr id="14340" name="Afbeelding 7">
            <a:extLst>
              <a:ext uri="{FF2B5EF4-FFF2-40B4-BE49-F238E27FC236}">
                <a16:creationId xmlns:a16="http://schemas.microsoft.com/office/drawing/2014/main" id="{FC7BCB28-8307-251A-15FC-B70CD9205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1638300"/>
            <a:ext cx="13589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Afbeelding 8" descr="Afbeeldingsresultaat voor samenwerken">
            <a:extLst>
              <a:ext uri="{FF2B5EF4-FFF2-40B4-BE49-F238E27FC236}">
                <a16:creationId xmlns:a16="http://schemas.microsoft.com/office/drawing/2014/main" id="{FBF30FB8-2C67-CAEC-9641-16AD9C9E9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4188" y="4581525"/>
            <a:ext cx="1587500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Echo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FE9F40F534664D8B0E8749263F1304" ma:contentTypeVersion="21" ma:contentTypeDescription="Een nieuw document maken." ma:contentTypeScope="" ma:versionID="924dd1b2412b95916bdb9fa3c3694a22">
  <xsd:schema xmlns:xsd="http://www.w3.org/2001/XMLSchema" xmlns:xs="http://www.w3.org/2001/XMLSchema" xmlns:p="http://schemas.microsoft.com/office/2006/metadata/properties" xmlns:ns2="f03dd24d-c93f-4113-9f40-4f81b7cedabe" xmlns:ns3="0e0a92db-f070-4af6-bdd6-349df71e06ff" targetNamespace="http://schemas.microsoft.com/office/2006/metadata/properties" ma:root="true" ma:fieldsID="e51f2e1fe05fb999799ee7a7844b8b27" ns2:_="" ns3:_="">
    <xsd:import namespace="f03dd24d-c93f-4113-9f40-4f81b7cedabe"/>
    <xsd:import namespace="0e0a92db-f070-4af6-bdd6-349df71e06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Aandoening" minOccurs="0"/>
                <xsd:element ref="ns2:Datumentijd" minOccurs="0"/>
                <xsd:element ref="ns2:MediaServiceObjectDetectorVersions" minOccurs="0"/>
                <xsd:element ref="ns2:Datum" minOccurs="0"/>
                <xsd:element ref="ns2:MediaServiceSearchPropertie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3dd24d-c93f-4113-9f40-4f81b7ceda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Aandoening" ma:index="21" nillable="true" ma:displayName="Aandoening" ma:format="Dropdown" ma:internalName="Aandoening">
      <xsd:simpleType>
        <xsd:restriction base="dms:Text">
          <xsd:maxLength value="255"/>
        </xsd:restriction>
      </xsd:simpleType>
    </xsd:element>
    <xsd:element name="Datumentijd" ma:index="22" nillable="true" ma:displayName="Datum en tijd" ma:format="DateOnly" ma:internalName="Datumentijd">
      <xsd:simpleType>
        <xsd:restriction base="dms:DateTim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Datum" ma:index="24" nillable="true" ma:displayName="Datum" ma:format="DateOnly" ma:internalName="Datum">
      <xsd:simpleType>
        <xsd:restriction base="dms:DateTim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7" nillable="true" ma:taxonomy="true" ma:internalName="lcf76f155ced4ddcb4097134ff3c332f" ma:taxonomyFieldName="MediaServiceImageTags" ma:displayName="Afbeeldingtags" ma:readOnly="false" ma:fieldId="{5cf76f15-5ced-4ddc-b409-7134ff3c332f}" ma:taxonomyMulti="true" ma:sspId="0f55055f-72e0-4e74-b939-62ac00a7141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0a92db-f070-4af6-bdd6-349df71e06f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8" nillable="true" ma:displayName="Taxonomy Catch All Column" ma:hidden="true" ma:list="{5abe16c5-e001-4bbf-a3e4-032a9c4e20fa}" ma:internalName="TaxCatchAll" ma:showField="CatchAllData" ma:web="0e0a92db-f070-4af6-bdd6-349df71e06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B6526CC-B240-48CA-BCAD-46A9241B46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3dd24d-c93f-4113-9f40-4f81b7cedabe"/>
    <ds:schemaRef ds:uri="0e0a92db-f070-4af6-bdd6-349df71e06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463FC8-6661-4BBC-8F0A-EC061E05CF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Echo</Template>
  <TotalTime>3123</TotalTime>
  <Words>516</Words>
  <Application>Microsoft Office PowerPoint</Application>
  <PresentationFormat>Diavoorstelling (4:3)</PresentationFormat>
  <Paragraphs>123</Paragraphs>
  <Slides>18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2" baseType="lpstr">
      <vt:lpstr>Arial</vt:lpstr>
      <vt:lpstr>Times New Roman</vt:lpstr>
      <vt:lpstr>Wingdings</vt:lpstr>
      <vt:lpstr>Echo</vt:lpstr>
      <vt:lpstr>Ouderavond  vmbo 5</vt:lpstr>
      <vt:lpstr>Mentoren</vt:lpstr>
      <vt:lpstr>Programma</vt:lpstr>
      <vt:lpstr>Programma van toetsing en afsluiting (PTA)</vt:lpstr>
      <vt:lpstr>Studiewijzers</vt:lpstr>
      <vt:lpstr>Plenda</vt:lpstr>
      <vt:lpstr>Herkansingen</vt:lpstr>
      <vt:lpstr>De donderdag</vt:lpstr>
      <vt:lpstr>Flexuren  </vt:lpstr>
      <vt:lpstr>Talent 2-daagse</vt:lpstr>
      <vt:lpstr>Loopbaanorientatie en –begeleiding (LOB)</vt:lpstr>
      <vt:lpstr>Afwezigheid</vt:lpstr>
      <vt:lpstr>Zorg- en bespreekstructuur</vt:lpstr>
      <vt:lpstr>Examens</vt:lpstr>
      <vt:lpstr>Vervolgtraject leerling, ouders, mentor, trajectbegeleider</vt:lpstr>
      <vt:lpstr>Dit schooljaar in leerjaar 5</vt:lpstr>
      <vt:lpstr>18 jaar en ouder</vt:lpstr>
      <vt:lpstr>Hebben jullie nog vragen?</vt:lpstr>
    </vt:vector>
  </TitlesOfParts>
  <Company>Prive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Politieke besluitvorming</dc:title>
  <dc:creator>Hennie Hengelaar</dc:creator>
  <cp:lastModifiedBy>Visser, Loes</cp:lastModifiedBy>
  <cp:revision>157</cp:revision>
  <cp:lastPrinted>1601-01-01T00:00:00Z</cp:lastPrinted>
  <dcterms:created xsi:type="dcterms:W3CDTF">2008-10-05T18:42:00Z</dcterms:created>
  <dcterms:modified xsi:type="dcterms:W3CDTF">2025-09-10T07:34:26Z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