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61" r:id="rId7"/>
    <p:sldId id="262" r:id="rId8"/>
    <p:sldId id="264" r:id="rId9"/>
    <p:sldId id="263" r:id="rId10"/>
    <p:sldId id="287" r:id="rId11"/>
    <p:sldId id="265" r:id="rId12"/>
    <p:sldId id="288" r:id="rId13"/>
    <p:sldId id="267" r:id="rId14"/>
    <p:sldId id="289" r:id="rId15"/>
    <p:sldId id="269" r:id="rId16"/>
    <p:sldId id="290" r:id="rId17"/>
    <p:sldId id="271" r:id="rId18"/>
    <p:sldId id="274" r:id="rId19"/>
    <p:sldId id="275" r:id="rId20"/>
    <p:sldId id="273" r:id="rId21"/>
    <p:sldId id="278" r:id="rId22"/>
    <p:sldId id="283" r:id="rId23"/>
    <p:sldId id="281" r:id="rId24"/>
    <p:sldId id="284" r:id="rId25"/>
    <p:sldId id="286" r:id="rId26"/>
    <p:sldId id="280" r:id="rId27"/>
  </p:sldIdLst>
  <p:sldSz cx="9144000" cy="6858000" type="screen4x3"/>
  <p:notesSz cx="6797675" cy="9926638"/>
  <p:custDataLst>
    <p:tags r:id="rId3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2886A3"/>
    <a:srgbClr val="FFFFFF"/>
    <a:srgbClr val="BAA879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jer, Suzanne" userId="93ec31f4-5d3d-4caa-b6e2-f67abcf2ba8b" providerId="ADAL" clId="{9E582A7E-9D52-4445-87E5-1027653E0226}"/>
    <pc:docChg chg="delSld">
      <pc:chgData name="Meijer, Suzanne" userId="93ec31f4-5d3d-4caa-b6e2-f67abcf2ba8b" providerId="ADAL" clId="{9E582A7E-9D52-4445-87E5-1027653E0226}" dt="2026-02-09T14:02:51.767" v="0" actId="2696"/>
      <pc:docMkLst>
        <pc:docMk/>
      </pc:docMkLst>
      <pc:sldChg chg="del">
        <pc:chgData name="Meijer, Suzanne" userId="93ec31f4-5d3d-4caa-b6e2-f67abcf2ba8b" providerId="ADAL" clId="{9E582A7E-9D52-4445-87E5-1027653E0226}" dt="2026-02-09T14:02:51.767" v="0" actId="2696"/>
        <pc:sldMkLst>
          <pc:docMk/>
          <pc:sldMk cId="306659435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9-2-2026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9-2-2026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19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27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825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809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22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4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11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5419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923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81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997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06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4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22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72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80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43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90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el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el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1700928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8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5144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5859344" y="1842128"/>
            <a:ext cx="2592000" cy="432557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687600" y="1844824"/>
            <a:ext cx="7772400" cy="432557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Pauze/slot dia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16000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3132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Pauze/slot 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1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79600" y="17496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 dirty="0">
                <a:solidFill>
                  <a:srgbClr val="BAA879"/>
                </a:solidFill>
              </a:rPr>
              <a:t>Mariëndael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Informatie havo-bovenbouw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11560" y="6447600"/>
            <a:ext cx="35600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nl-NL" sz="900" smtClean="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E0007F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00"/>
            <a:ext cx="3196597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60" r:id="rId6"/>
    <p:sldLayoutId id="2147483662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6"/>
        </a:buBlip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450000" indent="-144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gi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Voorlichting havo bovenbouw </a:t>
            </a:r>
            <a:br>
              <a:rPr lang="nl-NL" dirty="0"/>
            </a:b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0"/>
    </mc:Choice>
    <mc:Fallback xmlns="">
      <p:transition spd="slow" advTm="169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Natuur &amp; Gezondheid (N&amp;G)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369C3815-F092-491F-8E92-558794A97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96434"/>
              </p:ext>
            </p:extLst>
          </p:nvPr>
        </p:nvGraphicFramePr>
        <p:xfrm>
          <a:off x="656568" y="1681163"/>
          <a:ext cx="6096000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Natuur &amp; Gezondheid (N&amp;G)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 of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scheikunde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natuurkunde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2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0"/>
    </mc:Choice>
    <mc:Fallback xmlns="">
      <p:transition spd="slow" advTm="272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Sectoren bij N&amp;T</a:t>
            </a:r>
          </a:p>
          <a:p>
            <a:r>
              <a:rPr lang="nl-NL" b="0" dirty="0"/>
              <a:t>Onderzoek, productie en techniek, leefbaarheid en milieu.</a:t>
            </a:r>
          </a:p>
          <a:p>
            <a:endParaRPr lang="nl-NL" dirty="0"/>
          </a:p>
          <a:p>
            <a:r>
              <a:rPr lang="nl-NL" sz="2000" dirty="0"/>
              <a:t>Mogelijke beroepen N&amp;T</a:t>
            </a:r>
          </a:p>
          <a:p>
            <a:r>
              <a:rPr lang="nl-NL" b="0" dirty="0"/>
              <a:t>Scheikundig ingenieur, bouwkundige, milieutechnoloog,  communicatiespecialist, landmeter, werktuigbouwkundige, computerdeskundige, laboratoriummedewerker, elektronicus.</a:t>
            </a:r>
          </a:p>
          <a:p>
            <a:endParaRPr lang="nl-NL" dirty="0"/>
          </a:p>
          <a:p>
            <a:r>
              <a:rPr lang="nl-NL" sz="2000" dirty="0"/>
              <a:t>Kenmerken N&amp;T</a:t>
            </a:r>
          </a:p>
          <a:p>
            <a:pPr marL="18000" lvl="1" indent="0">
              <a:buNone/>
            </a:pPr>
            <a:r>
              <a:rPr lang="nl-NL" b="0" dirty="0"/>
              <a:t>Adviseren over natuur, techniek, milieu. Affiniteit met en kennis van elektronica, machines, bouwkunde, elektriciteit, computers, hoe iets in elkaar zit, ontwerpen, stoffen onderzoeken, research.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N&amp;T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376264" cy="16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7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"/>
    </mc:Choice>
    <mc:Fallback xmlns="">
      <p:transition spd="slow" advTm="29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8804" y="649459"/>
            <a:ext cx="7809307" cy="864000"/>
          </a:xfrm>
        </p:spPr>
        <p:txBody>
          <a:bodyPr/>
          <a:lstStyle/>
          <a:p>
            <a:r>
              <a:rPr lang="nl-NL" dirty="0"/>
              <a:t>Natuur &amp; Techniek (N&amp;T)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C41BC932-E6DF-465B-8B83-52E0D6B0B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32033"/>
              </p:ext>
            </p:extLst>
          </p:nvPr>
        </p:nvGraphicFramePr>
        <p:xfrm>
          <a:off x="656568" y="1681163"/>
          <a:ext cx="6096000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Natuur &amp; Techniek (N&amp;T)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natuurkunde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scheikunde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55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9"/>
    </mc:Choice>
    <mc:Fallback xmlns="">
      <p:transition spd="slow" advTm="2264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D0A7D71-4241-147E-F376-AAE35D08B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6A44B4-9FA4-9C92-4F66-86459B05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CD142186-15FF-2254-E189-FC2B3A40E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53412"/>
              </p:ext>
            </p:extLst>
          </p:nvPr>
        </p:nvGraphicFramePr>
        <p:xfrm>
          <a:off x="431540" y="188641"/>
          <a:ext cx="8280920" cy="631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256972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059687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96018218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5937815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306157836"/>
                    </a:ext>
                  </a:extLst>
                </a:gridCol>
              </a:tblGrid>
              <a:tr h="60018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C&amp;M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E&amp;M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N&amp;T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0717"/>
                  </a:ext>
                </a:extLst>
              </a:tr>
              <a:tr h="2185752">
                <a:tc>
                  <a:txBody>
                    <a:bodyPr/>
                    <a:lstStyle/>
                    <a:p>
                      <a:r>
                        <a:rPr lang="nl-NL" sz="1400" dirty="0"/>
                        <a:t>Gemeenschappelijk deel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nl-NL" sz="1400" dirty="0"/>
                        <a:t>Nederlands</a:t>
                      </a:r>
                    </a:p>
                    <a:p>
                      <a:pPr algn="just"/>
                      <a:r>
                        <a:rPr lang="nl-NL" sz="1400" dirty="0"/>
                        <a:t>Engels</a:t>
                      </a:r>
                    </a:p>
                    <a:p>
                      <a:pPr algn="just"/>
                      <a:r>
                        <a:rPr lang="nl-NL" sz="1400" dirty="0"/>
                        <a:t>maatschappijleer (SE)*</a:t>
                      </a:r>
                    </a:p>
                    <a:p>
                      <a:pPr algn="just"/>
                      <a:r>
                        <a:rPr lang="nl-NL" sz="1400" dirty="0"/>
                        <a:t>BWO (SE)</a:t>
                      </a:r>
                    </a:p>
                    <a:p>
                      <a:pPr algn="just"/>
                      <a:r>
                        <a:rPr lang="nl-NL" sz="1400" dirty="0"/>
                        <a:t>CKV (SE)*</a:t>
                      </a:r>
                    </a:p>
                    <a:p>
                      <a:pPr algn="just"/>
                      <a:r>
                        <a:rPr lang="nl-NL" sz="1400" dirty="0"/>
                        <a:t>PWS (SE)*</a:t>
                      </a:r>
                    </a:p>
                    <a:p>
                      <a:pPr algn="just"/>
                      <a:r>
                        <a:rPr lang="nl-NL" sz="1400" dirty="0"/>
                        <a:t>rekenen 3F (SE; </a:t>
                      </a:r>
                      <a:r>
                        <a:rPr lang="nl-NL" sz="1200" dirty="0"/>
                        <a:t>dit volg je alleen als je geen wiskunde hebt</a:t>
                      </a:r>
                      <a:r>
                        <a:rPr lang="nl-NL" sz="1400" dirty="0"/>
                        <a:t>)</a:t>
                      </a:r>
                    </a:p>
                    <a:p>
                      <a:pPr algn="just"/>
                      <a:r>
                        <a:rPr lang="nl-NL" sz="1400" dirty="0"/>
                        <a:t>LOB (SE)</a:t>
                      </a:r>
                    </a:p>
                    <a:p>
                      <a:pPr algn="just"/>
                      <a:endParaRPr lang="nl-NL" sz="1400" dirty="0"/>
                    </a:p>
                    <a:p>
                      <a:pPr algn="just"/>
                      <a:r>
                        <a:rPr lang="nl-NL" sz="1200" dirty="0"/>
                        <a:t>* Vormen samen het combinatiecijfer.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719281"/>
                  </a:ext>
                </a:extLst>
              </a:tr>
              <a:tr h="1039939">
                <a:tc>
                  <a:txBody>
                    <a:bodyPr/>
                    <a:lstStyle/>
                    <a:p>
                      <a:r>
                        <a:rPr lang="nl-NL" sz="1400" dirty="0"/>
                        <a:t>Profiel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kunstvak</a:t>
                      </a:r>
                    </a:p>
                    <a:p>
                      <a:r>
                        <a:rPr lang="nl-NL" sz="1400" dirty="0"/>
                        <a:t>geschiedenis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A of B</a:t>
                      </a:r>
                    </a:p>
                    <a:p>
                      <a:r>
                        <a:rPr lang="nl-NL" sz="1400" dirty="0"/>
                        <a:t>geschiedenis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A of B</a:t>
                      </a:r>
                    </a:p>
                    <a:p>
                      <a:r>
                        <a:rPr lang="nl-NL" sz="1400" dirty="0"/>
                        <a:t>scheikunde</a:t>
                      </a:r>
                    </a:p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B</a:t>
                      </a:r>
                    </a:p>
                    <a:p>
                      <a:r>
                        <a:rPr lang="nl-NL" sz="1400" dirty="0"/>
                        <a:t>natuurkunde</a:t>
                      </a:r>
                    </a:p>
                    <a:p>
                      <a:r>
                        <a:rPr lang="nl-NL" sz="1400" dirty="0"/>
                        <a:t>scheikunde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91049"/>
                  </a:ext>
                </a:extLst>
              </a:tr>
              <a:tr h="1039939">
                <a:tc>
                  <a:txBody>
                    <a:bodyPr/>
                    <a:lstStyle/>
                    <a:p>
                      <a:r>
                        <a:rPr lang="nl-NL" sz="1400" dirty="0"/>
                        <a:t>Profielkeuzedeel</a:t>
                      </a:r>
                    </a:p>
                    <a:p>
                      <a:r>
                        <a:rPr lang="nl-NL" sz="1400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natuurkunde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36876"/>
                  </a:ext>
                </a:extLst>
              </a:tr>
              <a:tr h="1398882">
                <a:tc>
                  <a:txBody>
                    <a:bodyPr/>
                    <a:lstStyle/>
                    <a:p>
                      <a:r>
                        <a:rPr lang="nl-NL" sz="1400" dirty="0"/>
                        <a:t>Keuzedeel</a:t>
                      </a:r>
                    </a:p>
                    <a:p>
                      <a:r>
                        <a:rPr lang="nl-NL" sz="1400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aardrijkskunde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wis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  <a:p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  <a:p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7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31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67544" y="1772816"/>
            <a:ext cx="7556376" cy="4824536"/>
          </a:xfrm>
        </p:spPr>
        <p:txBody>
          <a:bodyPr>
            <a:normAutofit fontScale="25000" lnSpcReduction="20000"/>
          </a:bodyPr>
          <a:lstStyle/>
          <a:p>
            <a:pPr marL="285750" indent="-285750"/>
            <a:endParaRPr lang="nl-NL" sz="8000" dirty="0"/>
          </a:p>
          <a:p>
            <a:pPr marL="285750" indent="-285750"/>
            <a:endParaRPr lang="nl-NL" sz="8000" dirty="0"/>
          </a:p>
          <a:p>
            <a:pPr marL="285750" indent="-285750"/>
            <a:r>
              <a:rPr lang="nl-NL" sz="8000" dirty="0"/>
              <a:t>- C&amp;M is het enige profiel waar wiskunde niet verplicht is. Zonder wiskunde: rekentoets.</a:t>
            </a:r>
          </a:p>
          <a:p>
            <a:pPr>
              <a:buNone/>
            </a:pPr>
            <a:endParaRPr lang="nl-NL" sz="8000" dirty="0"/>
          </a:p>
          <a:p>
            <a:pPr>
              <a:buNone/>
            </a:pPr>
            <a:endParaRPr lang="nl-NL" sz="8000" dirty="0"/>
          </a:p>
          <a:p>
            <a:pPr marL="285750" indent="-285750"/>
            <a:r>
              <a:rPr lang="nl-NL" sz="8000" dirty="0"/>
              <a:t>- Als je een tl-diploma hebt, dan kun je doorstromen naar havo (niet per se in het VSO; afhankelijk van TLV/SWV). Zeven vakken </a:t>
            </a:r>
            <a:r>
              <a:rPr lang="nl-NL" sz="8000"/>
              <a:t>hebben gedaan in </a:t>
            </a:r>
            <a:r>
              <a:rPr lang="nl-NL" sz="8000" dirty="0"/>
              <a:t>de tl vergroot de kans van slagen in de havo.</a:t>
            </a:r>
          </a:p>
          <a:p>
            <a:pPr marL="285750" indent="-285750"/>
            <a:endParaRPr lang="nl-NL" sz="8000" dirty="0"/>
          </a:p>
          <a:p>
            <a:pPr marL="285750" indent="-285750"/>
            <a:endParaRPr lang="nl-NL" sz="11200" dirty="0"/>
          </a:p>
          <a:p>
            <a:pPr marL="285750" indent="-285750"/>
            <a:endParaRPr lang="nl-NL" sz="4500" dirty="0"/>
          </a:p>
          <a:p>
            <a:pPr marL="285750" indent="-285750"/>
            <a:endParaRPr lang="nl-NL" sz="4500" dirty="0"/>
          </a:p>
          <a:p>
            <a:pPr marL="285750" indent="-285750"/>
            <a:endParaRPr lang="nl-NL" sz="6400" dirty="0"/>
          </a:p>
          <a:p>
            <a:pPr marL="285750" indent="-285750"/>
            <a:endParaRPr lang="nl-NL" sz="6400" dirty="0"/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- 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Opmerkingen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06" y="260648"/>
            <a:ext cx="161915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9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3"/>
    </mc:Choice>
    <mc:Fallback xmlns="">
      <p:transition spd="slow" advTm="1986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1"/>
            <a:r>
              <a:rPr lang="nl-NL" sz="1400" dirty="0"/>
              <a:t>Eigen examenlicentie</a:t>
            </a:r>
          </a:p>
          <a:p>
            <a:pPr marL="18000" lvl="1" indent="0">
              <a:buNone/>
            </a:pPr>
            <a:endParaRPr lang="nl-NL" sz="1400" dirty="0"/>
          </a:p>
          <a:p>
            <a:pPr lvl="1"/>
            <a:r>
              <a:rPr lang="nl-NL" sz="1400" dirty="0"/>
              <a:t>Vanaf havo 4 tellen bijna alle toetsen en opdrachten mee voor het eindcijfer voor het SE!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De wijze waarop het schoolexamencijfer wordt opgebouwd ligt vast in het Programma van Toetsing en Afsluiting: het PTA.</a:t>
            </a:r>
          </a:p>
          <a:p>
            <a:pPr marL="18000" lvl="1" indent="0">
              <a:buNone/>
            </a:pPr>
            <a:endParaRPr lang="nl-NL" sz="1400" dirty="0"/>
          </a:p>
          <a:p>
            <a:pPr lvl="1"/>
            <a:r>
              <a:rPr lang="nl-NL" sz="1400" dirty="0"/>
              <a:t>Elk vak heeft een eigen PTA: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Toetsen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Praktische opdrachten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Handelingsdelen</a:t>
            </a:r>
          </a:p>
          <a:p>
            <a:pPr marL="306000" lvl="4" indent="0">
              <a:buNone/>
            </a:pPr>
            <a:endParaRPr lang="nl-NL" sz="1400" dirty="0"/>
          </a:p>
          <a:p>
            <a:r>
              <a:rPr lang="nl-NL" sz="1400" dirty="0"/>
              <a:t>- Strakke regels bij PTA-toetsen en examens (landelijke regels)</a:t>
            </a:r>
          </a:p>
          <a:p>
            <a:r>
              <a:rPr lang="nl-NL" sz="1400" dirty="0"/>
              <a:t>- Toets- en examenaanpassingen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Schoolexamen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016"/>
            <a:ext cx="2808312" cy="194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9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9"/>
    </mc:Choice>
    <mc:Fallback xmlns="">
      <p:transition spd="slow" advTm="6360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Voorbeeld van een PTA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03350" y="180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28080"/>
              </p:ext>
            </p:extLst>
          </p:nvPr>
        </p:nvGraphicFramePr>
        <p:xfrm>
          <a:off x="1493249" y="1713340"/>
          <a:ext cx="5599030" cy="48840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856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Toetsnummer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Toetssoort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Periode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Stofaanduiding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Tijdsduur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Beoordeling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Weging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Herkansing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18.01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Ontwikkelingssamenwerking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18.02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Presentatie artikel</a:t>
                      </a: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Ontwikkelingssamenwerking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18.03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Multiculturele samenleving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18.04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Onderzoek</a:t>
                      </a: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Etnische minderheid in Nederland 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18.05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Presentatie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Onderzoeksrapport 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18.06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Actualiteitentoetsen/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Cartoons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3x 1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18.07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Politieke besluitvorming (SE+CE)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18.08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Landenstudie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39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41"/>
    </mc:Choice>
    <mc:Fallback xmlns="">
      <p:transition spd="slow" advTm="4264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endParaRPr lang="nl-NL" sz="3200" dirty="0"/>
          </a:p>
          <a:p>
            <a:r>
              <a:rPr lang="nl-NL" sz="3200" dirty="0"/>
              <a:t>                 Examen</a:t>
            </a:r>
          </a:p>
          <a:p>
            <a:pPr algn="ctr"/>
            <a:endParaRPr lang="nl-NL" sz="3200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r>
              <a:rPr lang="nl-NL" dirty="0"/>
              <a:t>    Schoolexamen (SE)	     Centraal examen (CE)</a:t>
            </a:r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dirty="0"/>
              <a:t>(SE-cijfer + CE-cijfer) : 2 = eindcijfer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Examens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3491880" y="2452803"/>
            <a:ext cx="504056" cy="639688"/>
          </a:xfrm>
          <a:prstGeom prst="straightConnector1">
            <a:avLst/>
          </a:prstGeom>
          <a:ln w="28575">
            <a:solidFill>
              <a:srgbClr val="E91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995936" y="2452803"/>
            <a:ext cx="592574" cy="688165"/>
          </a:xfrm>
          <a:prstGeom prst="straightConnector1">
            <a:avLst/>
          </a:prstGeom>
          <a:ln w="28575">
            <a:solidFill>
              <a:srgbClr val="E91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87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0"/>
    </mc:Choice>
    <mc:Fallback xmlns="">
      <p:transition spd="slow" advTm="456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988840"/>
            <a:ext cx="7772400" cy="4156360"/>
          </a:xfrm>
        </p:spPr>
        <p:txBody>
          <a:bodyPr>
            <a:normAutofit/>
          </a:bodyPr>
          <a:lstStyle/>
          <a:p>
            <a:pPr lvl="1">
              <a:lnSpc>
                <a:spcPts val="2040"/>
              </a:lnSpc>
            </a:pPr>
            <a:r>
              <a:rPr lang="nl-NL" dirty="0"/>
              <a:t>Regulier diploma</a:t>
            </a:r>
          </a:p>
          <a:p>
            <a:pPr marL="18000" lvl="1" indent="0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Aandacht voor zaken die belangrijk zijn naast het halen van een diploma, maken ons Voortgezet Speciaal Onderwijs</a:t>
            </a:r>
          </a:p>
          <a:p>
            <a:pPr lvl="1">
              <a:lnSpc>
                <a:spcPts val="2040"/>
              </a:lnSpc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Dus soms extra tijd nodig</a:t>
            </a:r>
          </a:p>
          <a:p>
            <a:pPr lvl="1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/>
              <a:t>Optie verlengd </a:t>
            </a:r>
            <a:r>
              <a:rPr lang="nl-NL" dirty="0"/>
              <a:t>traject: 6 jaar i.p.v. 5 jaar</a:t>
            </a:r>
          </a:p>
          <a:p>
            <a:pPr marL="18000" lvl="1" indent="0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Gespreid examen</a:t>
            </a:r>
          </a:p>
          <a:p>
            <a:pPr lvl="4">
              <a:lnSpc>
                <a:spcPts val="2040"/>
              </a:lnSpc>
            </a:pPr>
            <a:r>
              <a:rPr lang="nl-NL" dirty="0"/>
              <a:t>Havo 5: twee vakken</a:t>
            </a:r>
          </a:p>
          <a:p>
            <a:pPr lvl="4">
              <a:lnSpc>
                <a:spcPts val="2040"/>
              </a:lnSpc>
            </a:pPr>
            <a:r>
              <a:rPr lang="nl-NL" dirty="0"/>
              <a:t>Havo 6: de rest van de vakken</a:t>
            </a:r>
          </a:p>
          <a:p>
            <a:pPr lvl="1">
              <a:lnSpc>
                <a:spcPts val="2040"/>
              </a:lnSpc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Per jaar drie herkansingen voor SE-toetsen </a:t>
            </a:r>
            <a:r>
              <a:rPr lang="nl-NL" sz="1200" dirty="0"/>
              <a:t>(kunnen niet worden opgespaard)</a:t>
            </a:r>
          </a:p>
          <a:p>
            <a:pPr marL="180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Verlengde trajecten			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29000"/>
            <a:ext cx="2016224" cy="2016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0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3"/>
    </mc:Choice>
    <mc:Fallback xmlns="">
      <p:transition spd="slow" advTm="8044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Interessegebied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Haalbaarheid </a:t>
            </a:r>
          </a:p>
          <a:p>
            <a:pPr marL="792900" lvl="4" indent="-342900"/>
            <a:r>
              <a:rPr lang="nl-NL" sz="1800" dirty="0"/>
              <a:t>Kloof havo 3 – havo 4</a:t>
            </a:r>
          </a:p>
          <a:p>
            <a:pPr marL="792900" lvl="4" indent="-342900"/>
            <a:r>
              <a:rPr lang="nl-NL" sz="1800" dirty="0"/>
              <a:t>Kennis</a:t>
            </a:r>
          </a:p>
          <a:p>
            <a:pPr marL="792900" lvl="4" indent="-342900"/>
            <a:r>
              <a:rPr lang="nl-NL" sz="1800" dirty="0"/>
              <a:t>Algemene (schoolse) vaardigheden</a:t>
            </a:r>
          </a:p>
          <a:p>
            <a:pPr marL="792900" lvl="4" indent="-342900"/>
            <a:r>
              <a:rPr lang="nl-NL" sz="1800" dirty="0"/>
              <a:t>Beroepsvaardigheden</a:t>
            </a:r>
          </a:p>
          <a:p>
            <a:pPr marL="792900" lvl="4" indent="-342900"/>
            <a:r>
              <a:rPr lang="nl-NL" sz="1800" dirty="0"/>
              <a:t>Ook andere routes mogelijk </a:t>
            </a:r>
            <a:r>
              <a:rPr lang="nl-NL" sz="1800" dirty="0">
                <a:sym typeface="Wingdings" panose="05000000000000000000" pitchFamily="2" charset="2"/>
              </a:rPr>
              <a:t> soms (tussentijdse) uitstroom naar bijvoorbeeld MBO, of VAVO</a:t>
            </a:r>
            <a:endParaRPr lang="nl-NL" sz="1800" dirty="0"/>
          </a:p>
          <a:p>
            <a:pPr>
              <a:buNone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&gt; &gt; Decaan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Keuzeformulier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 van een goede keuze</a:t>
            </a:r>
          </a:p>
        </p:txBody>
      </p:sp>
      <p:pic>
        <p:nvPicPr>
          <p:cNvPr id="4" name="Afbeelding 3" descr="https://www.stedelijkonderwijs.be/sites/default/files/styles/detailpages_image/public/projectpage-img/interessegebieden.png?itok=jsgPlq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27" y="4293096"/>
            <a:ext cx="3342878" cy="2183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0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70"/>
    </mc:Choice>
    <mc:Fallback xmlns="">
      <p:transition spd="slow" advTm="709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De leerlingen in havo 3 volgen een algemeen programma met alle aangeboden vakken.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Vanaf havo 4 moeten zij een examenprogramma gaan volgen, met een beperkt aantal examenvakken.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Er moet een profiel worden gekozen!</a:t>
            </a:r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Profielen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245235" cy="28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9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576000" y="1772816"/>
            <a:ext cx="7772400" cy="46805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1. een planning maken en je daaraan houden; omgaan met studiewijzers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2. zelf je schoolspullen op orde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3. een presentatie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4. hoofd- en bijzaken onderscheiden; overzicht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5. zelfstandigheid en initiatief tonen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6. kunnen reflecteren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7. bereid zijn en in staat zijn tot samenwerken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8. om hulp vragen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9. omgaan met toets- en prestatiedruk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Vaardigheden</a:t>
            </a:r>
          </a:p>
        </p:txBody>
      </p:sp>
      <p:pic>
        <p:nvPicPr>
          <p:cNvPr id="5" name="Afbeelding 4" descr="http://www.hetbaken.nl/hetbaken/stadcollege/files/2013/06/1325-schoolspull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96324" cy="1903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2"/>
    </mc:Choice>
    <mc:Fallback xmlns="">
      <p:transition spd="slow" advTm="3644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 naar HBO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3563888" y="2132856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HBO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1475656" y="3284984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MBO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6516216" y="3284984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Havo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1619672" y="4401516"/>
            <a:ext cx="12961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Vmbo-tl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4283968" y="5193196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Havo 3</a:t>
            </a:r>
          </a:p>
        </p:txBody>
      </p:sp>
      <p:cxnSp>
        <p:nvCxnSpPr>
          <p:cNvPr id="22" name="Rechte verbindingslijn met pijl 21"/>
          <p:cNvCxnSpPr/>
          <p:nvPr/>
        </p:nvCxnSpPr>
        <p:spPr>
          <a:xfrm flipV="1">
            <a:off x="2123728" y="2546902"/>
            <a:ext cx="1368152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flipH="1" flipV="1">
            <a:off x="6300192" y="2444083"/>
            <a:ext cx="118813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V="1">
            <a:off x="2267744" y="4005064"/>
            <a:ext cx="0" cy="396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V="1">
            <a:off x="4968044" y="4077072"/>
            <a:ext cx="25202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cxnSpLocks/>
            <a:stCxn id="11" idx="0"/>
          </p:cNvCxnSpPr>
          <p:nvPr/>
        </p:nvCxnSpPr>
        <p:spPr>
          <a:xfrm flipH="1" flipV="1">
            <a:off x="2974754" y="4636964"/>
            <a:ext cx="1993290" cy="556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H="1">
            <a:off x="3131840" y="3645024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FC3946A-0271-8E30-33C8-26FB5013F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236">
            <a:off x="3081947" y="3077303"/>
            <a:ext cx="3491109" cy="19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0"/>
    </mc:Choice>
    <mc:Fallback xmlns="">
      <p:transition spd="slow" advTm="4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us.123rf.com/400wm/400/400/milagli/milagli1005/milagli100500058/7036307-wiskunde-geometri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107743" cy="1808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847752"/>
          </a:xfrm>
        </p:spPr>
        <p:txBody>
          <a:bodyPr>
            <a:normAutofit fontScale="92500"/>
          </a:bodyPr>
          <a:lstStyle/>
          <a:p>
            <a:r>
              <a:rPr lang="nl-NL" dirty="0"/>
              <a:t>Wiskunde A: gegevens verzamelen, ordenen en interpreteren</a:t>
            </a:r>
          </a:p>
          <a:p>
            <a:r>
              <a:rPr lang="nl-NL" sz="1400" dirty="0"/>
              <a:t>- Statistiek &amp; kansberekening</a:t>
            </a:r>
          </a:p>
          <a:p>
            <a:r>
              <a:rPr lang="nl-NL" sz="1400" dirty="0"/>
              <a:t>- Grafieken</a:t>
            </a:r>
          </a:p>
          <a:p>
            <a:r>
              <a:rPr lang="nl-NL" sz="1400" dirty="0"/>
              <a:t>- Geen meetkunde</a:t>
            </a:r>
          </a:p>
          <a:p>
            <a:r>
              <a:rPr lang="nl-NL" sz="1400" dirty="0"/>
              <a:t>Opleidingen: economie, natuur/milieu, gezondheidszorg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Wiskunde B: redeneren en bewijzen </a:t>
            </a:r>
          </a:p>
          <a:p>
            <a:pPr>
              <a:buNone/>
            </a:pPr>
            <a:r>
              <a:rPr lang="nl-NL" dirty="0"/>
              <a:t>(abstracter dan wis-A)</a:t>
            </a:r>
          </a:p>
          <a:p>
            <a:pPr>
              <a:buNone/>
            </a:pPr>
            <a:r>
              <a:rPr lang="nl-NL" sz="1400" dirty="0"/>
              <a:t>- Meetkundige berekeningen</a:t>
            </a:r>
          </a:p>
          <a:p>
            <a:pPr>
              <a:buNone/>
            </a:pPr>
            <a:r>
              <a:rPr lang="nl-NL" sz="1400" dirty="0"/>
              <a:t>- Algebraïsche oplossingsmethoden</a:t>
            </a:r>
          </a:p>
          <a:p>
            <a:pPr>
              <a:buNone/>
            </a:pPr>
            <a:r>
              <a:rPr lang="nl-NL" sz="1400" dirty="0"/>
              <a:t>- Grafische rekenmachine</a:t>
            </a:r>
          </a:p>
          <a:p>
            <a:pPr>
              <a:buNone/>
            </a:pPr>
            <a:r>
              <a:rPr lang="nl-NL" sz="1400" dirty="0"/>
              <a:t>Opleidingen: exacte opleidingen</a:t>
            </a:r>
          </a:p>
          <a:p>
            <a:pPr>
              <a:buNone/>
            </a:pPr>
            <a:endParaRPr lang="nl-NL" sz="1400" dirty="0"/>
          </a:p>
          <a:p>
            <a:pPr>
              <a:buNone/>
            </a:pPr>
            <a:endParaRPr lang="nl-NL" sz="1400" dirty="0"/>
          </a:p>
          <a:p>
            <a:pPr>
              <a:buNone/>
            </a:pPr>
            <a:r>
              <a:rPr lang="nl-NL" sz="1400" dirty="0"/>
              <a:t>Bij veel opleidingen, zoals tuin- en landschapsinrichting, bos- en natuurbeheer, (bedrijfs-)economie kun je terecht met zowel wis-A als wis-B.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wiskunde A en B</a:t>
            </a:r>
          </a:p>
        </p:txBody>
      </p:sp>
    </p:spTree>
    <p:extLst>
      <p:ext uri="{BB962C8B-B14F-4D97-AF65-F5344CB8AC3E}">
        <p14:creationId xmlns:p14="http://schemas.microsoft.com/office/powerpoint/2010/main" val="11301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3"/>
    </mc:Choice>
    <mc:Fallback xmlns="">
      <p:transition spd="slow" advTm="3034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9"/>
    </mc:Choice>
    <mc:Fallback xmlns="">
      <p:transition spd="slow" advTm="322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Keuze uit vier profielen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Cultuur &amp; Maatschappij  (C&amp;M)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Economie &amp; Maatschappij  (E&amp;M)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Natuur &amp; Gezondheid  (N&amp;G)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Natuur &amp; Techniek  (N&amp;T)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Profielen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480256" cy="26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9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7"/>
    </mc:Choice>
    <mc:Fallback xmlns="">
      <p:transition spd="slow" advTm="238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Elk profiel heeft dezelfde opbouw</a:t>
            </a:r>
          </a:p>
          <a:p>
            <a:pPr marL="457200" lvl="1" indent="0">
              <a:buNone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Gemeenschappelijk 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Profieldeel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Profielkeuzedeel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Keuzedeel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Opbouw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46" y="3645024"/>
            <a:ext cx="3108554" cy="288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0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9"/>
    </mc:Choice>
    <mc:Fallback xmlns="">
      <p:transition spd="slow" advTm="208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749600"/>
            <a:ext cx="7772400" cy="4775744"/>
          </a:xfrm>
        </p:spPr>
        <p:txBody>
          <a:bodyPr/>
          <a:lstStyle/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r>
              <a:rPr lang="nl-NL" sz="2000" dirty="0"/>
              <a:t>Sectoren bij C&amp;M</a:t>
            </a:r>
          </a:p>
          <a:p>
            <a:pPr marL="457200" lvl="1" indent="0">
              <a:buNone/>
            </a:pPr>
            <a:r>
              <a:rPr lang="nl-NL" b="0" dirty="0"/>
              <a:t>Onderwijs en hulpverlening, communicatie, kunst.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sz="2000" dirty="0"/>
              <a:t>Mogelijke beroepen bij C&amp;M</a:t>
            </a:r>
          </a:p>
          <a:p>
            <a:pPr marL="457200" lvl="1" indent="0">
              <a:buNone/>
            </a:pPr>
            <a:r>
              <a:rPr lang="nl-NL" b="0" dirty="0"/>
              <a:t>Beeldend kunstenaar, leraar basisonderwijs, leraar voortgezet onderwijs, journalist, maatschappelijk werker, cultureel werker, musicus, toneelspeler, personeelswerker, museummedewerker, creatief therapeut.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r>
              <a:rPr lang="nl-NL" sz="2000" dirty="0"/>
              <a:t>Kenmerken C&amp;M</a:t>
            </a:r>
          </a:p>
          <a:p>
            <a:pPr marL="457200" lvl="1" indent="0">
              <a:buNone/>
            </a:pPr>
            <a:r>
              <a:rPr lang="nl-NL" b="0" dirty="0"/>
              <a:t>Werken met talen, inlevingsvermogen, met mensen willen praten, kunnen luisteren, sociaal betrokken zijn, maatschappelijke interesse hebben, artistiek bezig zijn, werken met media.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C&amp;M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5900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2"/>
    </mc:Choice>
    <mc:Fallback xmlns="">
      <p:transition spd="slow" advTm="193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Cultuur &amp; Maatschappij (C&amp;M)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75CBCD85-ACE5-4AC2-8EF1-AB2ACF382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71010"/>
              </p:ext>
            </p:extLst>
          </p:nvPr>
        </p:nvGraphicFramePr>
        <p:xfrm>
          <a:off x="656568" y="1681163"/>
          <a:ext cx="6096000" cy="46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Cultuur en Maatschappij (C&amp;M)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Nederlands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Engels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Maatschappijleer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Bewegingsonderwijs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CKV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Profielwerkstuk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Rekenen 3F </a:t>
                      </a:r>
                      <a:r>
                        <a:rPr lang="nl-NL" sz="1200" dirty="0"/>
                        <a:t>(als je geen wiskunde hebt)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40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66"/>
    </mc:Choice>
    <mc:Fallback xmlns="">
      <p:transition spd="slow" advTm="791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Sectoren bij E&amp;M</a:t>
            </a:r>
          </a:p>
          <a:p>
            <a:r>
              <a:rPr lang="nl-NL" b="0" dirty="0"/>
              <a:t>Handel, administratie, vervoer, communicatie, bestuur.</a:t>
            </a:r>
          </a:p>
          <a:p>
            <a:endParaRPr lang="nl-NL" b="0" dirty="0"/>
          </a:p>
          <a:p>
            <a:r>
              <a:rPr lang="nl-NL" sz="2000" dirty="0"/>
              <a:t>Mogelijke beroepen bij E&amp;M</a:t>
            </a:r>
          </a:p>
          <a:p>
            <a:r>
              <a:rPr lang="nl-NL" b="0" dirty="0"/>
              <a:t>Bedrijfseconoom, administrateur, bestuurskundige, accountant, uitgever, journalist, belastingconsulent, hotelmanager, makelaar, leraar economie of aardrijkskunde.</a:t>
            </a:r>
          </a:p>
          <a:p>
            <a:endParaRPr lang="nl-NL" dirty="0"/>
          </a:p>
          <a:p>
            <a:r>
              <a:rPr lang="nl-NL" sz="2000" dirty="0"/>
              <a:t>Kenmerken E&amp;M</a:t>
            </a:r>
          </a:p>
          <a:p>
            <a:r>
              <a:rPr lang="nl-NL" b="0" dirty="0"/>
              <a:t>Adviseren op gebied van financiën, begrotingen opstellen/toelichten, leiding geven en organiseren, kantoorwerk, zakelijke gesprekken voeren/onderhandelen, cijferwerk.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E&amp;M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72" y="351814"/>
            <a:ext cx="2924484" cy="206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5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"/>
    </mc:Choice>
    <mc:Fallback xmlns="">
      <p:transition spd="slow" advTm="27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Economie &amp; Maatschappij (E&amp;M)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85725E46-A0E6-4347-8F37-0E223063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49491"/>
              </p:ext>
            </p:extLst>
          </p:nvPr>
        </p:nvGraphicFramePr>
        <p:xfrm>
          <a:off x="656568" y="1681163"/>
          <a:ext cx="6096000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Economie en Maatschappij (E&amp;M)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 of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003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7"/>
    </mc:Choice>
    <mc:Fallback xmlns="">
      <p:transition spd="slow" advTm="298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Sectoren bij N&amp;G</a:t>
            </a:r>
          </a:p>
          <a:p>
            <a:r>
              <a:rPr lang="nl-NL" b="0" dirty="0"/>
              <a:t>Gezondheidszorg, onderzoek, productie en techniek, agrarische sector, leefbaarheid en milieu.</a:t>
            </a:r>
          </a:p>
          <a:p>
            <a:endParaRPr lang="nl-NL" dirty="0"/>
          </a:p>
          <a:p>
            <a:r>
              <a:rPr lang="nl-NL" sz="2000" dirty="0"/>
              <a:t>Mogelijke beroepen bij N&amp;G</a:t>
            </a:r>
          </a:p>
          <a:p>
            <a:r>
              <a:rPr lang="nl-NL" b="0" dirty="0"/>
              <a:t>Fysiotherapeut, verpleegkundige, verloskundige, operatieassistent, agrarisch voorlichter, landschapsarchitect, bosbouwkundige, laboratoriummedewerker, milieudeskundige, dierenverzorger.</a:t>
            </a:r>
          </a:p>
          <a:p>
            <a:endParaRPr lang="nl-NL" dirty="0"/>
          </a:p>
          <a:p>
            <a:r>
              <a:rPr lang="nl-NL" sz="2000" dirty="0"/>
              <a:t>Kenmerken N&amp;G</a:t>
            </a:r>
          </a:p>
          <a:p>
            <a:pPr>
              <a:buNone/>
            </a:pPr>
            <a:r>
              <a:rPr lang="nl-NL" b="0" dirty="0"/>
              <a:t>Adviseren op gebied van gezondheid, natuur, milieu, voeding, landbouw/tuinbouw, medisch</a:t>
            </a:r>
            <a:r>
              <a:rPr lang="nl-NL" b="0"/>
              <a:t>, agrarisch</a:t>
            </a:r>
            <a:r>
              <a:rPr lang="nl-NL" b="0" dirty="0"/>
              <a:t>; onderzoek doen.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N&amp;G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160473" cy="17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8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"/>
    </mc:Choice>
    <mc:Fallback xmlns="">
      <p:transition spd="slow" advTm="284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36"/>
  <p:tag name="BEDRIJF" val="Mariëndael Heijenoordseweg"/>
  <p:tag name="AUTEUR1EMAIL" val="m.faaij@mariendael.nl"/>
  <p:tag name="AUTEUR1FUNCTIE" val="Teamleider"/>
  <p:tag name="TAAL" val="Nederlands"/>
  <p:tag name="PLAATS" val="Arnhem"/>
  <p:tag name="TITELAUTEURS" val="0"/>
  <p:tag name="AUTEUR1" val="Suzanne Meijer"/>
  <p:tag name="DATUMTEKST" val="11-3-2013"/>
  <p:tag name="TITEL" val="Voorlichting havo bovenbouw 11 maart 2013"/>
  <p:tag name="DATUM" val="41344,3599613657"/>
  <p:tag name="VIEWOFFICEVERSIE" val="2012.1.6.121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iteldia breed"/>
  <p:tag name="DISABLEKLEURENPALET" val="1"/>
  <p:tag name="CHANGESUBTITLE" val="Subtitle"/>
  <p:tag name="CHANGETITLE" val="Title"/>
  <p:tag name="ONTWERPVERSIEDATUM" val="41289,65263888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82,7716522216797"/>
  <p:tag name="ITEMBREEDTE" val="544,251976013184"/>
  <p:tag name="ITEMHOOGTE" val="102,0472412109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 met foto"/>
  <p:tag name="KLEUROBJECTEN" val="Title"/>
  <p:tag name="ONTWERPVERSIEDATUM" val="41289,6526388889"/>
  <p:tag name="VIEWOFFICEVERSIE" val="2012.1.6.121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10E2B2B8A2748817D1907AD60489A" ma:contentTypeVersion="14" ma:contentTypeDescription="Een nieuw document maken." ma:contentTypeScope="" ma:versionID="409c3b2d575c2b91de2e26147adca4d7">
  <xsd:schema xmlns:xsd="http://www.w3.org/2001/XMLSchema" xmlns:xs="http://www.w3.org/2001/XMLSchema" xmlns:p="http://schemas.microsoft.com/office/2006/metadata/properties" xmlns:ns3="af0725f9-7dfb-4092-ba26-cd50b4500c2f" xmlns:ns4="85ea5f5d-c3cc-4c31-a125-757e970fe49c" targetNamespace="http://schemas.microsoft.com/office/2006/metadata/properties" ma:root="true" ma:fieldsID="8c0e920823e7f22b3b3fdb946c1e9b7c" ns3:_="" ns4:_="">
    <xsd:import namespace="af0725f9-7dfb-4092-ba26-cd50b4500c2f"/>
    <xsd:import namespace="85ea5f5d-c3cc-4c31-a125-757e970fe4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725f9-7dfb-4092-ba26-cd50b4500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a5f5d-c3cc-4c31-a125-757e970fe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E2EFFF-AB05-4758-ABCF-B968D0947B98}">
  <ds:schemaRefs>
    <ds:schemaRef ds:uri="http://schemas.microsoft.com/office/2006/documentManagement/types"/>
    <ds:schemaRef ds:uri="http://schemas.microsoft.com/office/2006/metadata/properties"/>
    <ds:schemaRef ds:uri="af0725f9-7dfb-4092-ba26-cd50b4500c2f"/>
    <ds:schemaRef ds:uri="http://purl.org/dc/terms/"/>
    <ds:schemaRef ds:uri="http://schemas.openxmlformats.org/package/2006/metadata/core-properties"/>
    <ds:schemaRef ds:uri="http://purl.org/dc/dcmitype/"/>
    <ds:schemaRef ds:uri="85ea5f5d-c3cc-4c31-a125-757e970fe49c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BE38B0B-113D-4B73-BE46-0FCC474DD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0725f9-7dfb-4092-ba26-cd50b4500c2f"/>
    <ds:schemaRef ds:uri="85ea5f5d-c3cc-4c31-a125-757e970fe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A2F26F-4471-4266-842D-67407236C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1367</Words>
  <Application>Microsoft Office PowerPoint</Application>
  <PresentationFormat>Diavoorstelling (4:3)</PresentationFormat>
  <Paragraphs>423</Paragraphs>
  <Slides>23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Kantoorthema</vt:lpstr>
      <vt:lpstr>Voorlichting havo bovenbouw  </vt:lpstr>
      <vt:lpstr>Profielen</vt:lpstr>
      <vt:lpstr>Profielen</vt:lpstr>
      <vt:lpstr>Opbouw</vt:lpstr>
      <vt:lpstr>Mogelijkheden C&amp;M</vt:lpstr>
      <vt:lpstr>Cultuur &amp; Maatschappij (C&amp;M)</vt:lpstr>
      <vt:lpstr>Mogelijkheden E&amp;M</vt:lpstr>
      <vt:lpstr>Economie &amp; Maatschappij (E&amp;M)</vt:lpstr>
      <vt:lpstr>Mogelijkheden N&amp;G </vt:lpstr>
      <vt:lpstr>Natuur &amp; Gezondheid (N&amp;G)</vt:lpstr>
      <vt:lpstr>Mogelijkheden N&amp;T</vt:lpstr>
      <vt:lpstr>Natuur &amp; Techniek (N&amp;T)</vt:lpstr>
      <vt:lpstr>PowerPoint-presentatie</vt:lpstr>
      <vt:lpstr>Opmerkingen </vt:lpstr>
      <vt:lpstr>Schoolexamen</vt:lpstr>
      <vt:lpstr>Voorbeeld van een PTA</vt:lpstr>
      <vt:lpstr>Examens</vt:lpstr>
      <vt:lpstr>Verlengde trajecten   </vt:lpstr>
      <vt:lpstr>Belang van een goede keuze</vt:lpstr>
      <vt:lpstr>Vaardigheden</vt:lpstr>
      <vt:lpstr>Routes naar HBO</vt:lpstr>
      <vt:lpstr>Verschil wiskunde A en B</vt:lpstr>
      <vt:lpstr>VRAGEN?</vt:lpstr>
    </vt:vector>
  </TitlesOfParts>
  <Company>Onderwijsspecialisten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havo bovenbouw 11 maart 2013</dc:title>
  <dc:creator>Mark Faaij</dc:creator>
  <cp:lastModifiedBy>Meijer, Suzanne</cp:lastModifiedBy>
  <cp:revision>108</cp:revision>
  <cp:lastPrinted>2024-01-29T12:15:36Z</cp:lastPrinted>
  <dcterms:created xsi:type="dcterms:W3CDTF">2013-03-04T13:27:40Z</dcterms:created>
  <dcterms:modified xsi:type="dcterms:W3CDTF">2026-02-09T14:03:01Z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0x01010069710E2B2B8A2748817D1907AD60489A</vt:lpwstr>
  </property>
</Properties>
</file>