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62" r:id="rId3"/>
    <p:sldId id="257" r:id="rId4"/>
    <p:sldId id="285" r:id="rId5"/>
    <p:sldId id="293" r:id="rId6"/>
    <p:sldId id="264" r:id="rId7"/>
    <p:sldId id="283" r:id="rId8"/>
    <p:sldId id="279" r:id="rId9"/>
    <p:sldId id="297" r:id="rId10"/>
    <p:sldId id="291" r:id="rId11"/>
    <p:sldId id="281" r:id="rId12"/>
    <p:sldId id="286" r:id="rId13"/>
    <p:sldId id="287" r:id="rId14"/>
    <p:sldId id="292" r:id="rId15"/>
    <p:sldId id="289" r:id="rId16"/>
    <p:sldId id="295" r:id="rId17"/>
    <p:sldId id="298" r:id="rId18"/>
    <p:sldId id="288" r:id="rId19"/>
    <p:sldId id="275" r:id="rId20"/>
  </p:sldIdLst>
  <p:sldSz cx="9144000" cy="6858000" type="screen4x3"/>
  <p:notesSz cx="6858000" cy="9926638"/>
  <p:custDataLst>
    <p:tags r:id="rId23"/>
  </p:custDataLst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eu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eu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D60093"/>
    <a:srgbClr val="E0007F"/>
    <a:srgbClr val="FF3399"/>
    <a:srgbClr val="EFB1DF"/>
    <a:srgbClr val="2886A3"/>
    <a:srgbClr val="FFFFFF"/>
    <a:srgbClr val="BAA879"/>
    <a:srgbClr val="B0A0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9330E8E-1F91-4019-8739-13F8DA62CF58}" v="8" dt="2026-03-04T12:05:07.42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Geen stijl, tabel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6" autoAdjust="0"/>
    <p:restoredTop sz="94660"/>
  </p:normalViewPr>
  <p:slideViewPr>
    <p:cSldViewPr>
      <p:cViewPr varScale="1">
        <p:scale>
          <a:sx n="105" d="100"/>
          <a:sy n="105" d="100"/>
        </p:scale>
        <p:origin x="1830" y="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4044" y="90"/>
      </p:cViewPr>
      <p:guideLst>
        <p:guide orient="horz" pos="3127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8/10/relationships/authors" Target="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isse-Brands, Michelle" userId="aad6a120-7d3f-42e1-9a00-2b9aa7ac7934" providerId="ADAL" clId="{0426ABDB-A777-4DFB-AF74-D266228ED704}"/>
    <pc:docChg chg="mod">
      <pc:chgData name="Wisse-Brands, Michelle" userId="aad6a120-7d3f-42e1-9a00-2b9aa7ac7934" providerId="ADAL" clId="{0426ABDB-A777-4DFB-AF74-D266228ED704}" dt="2026-03-04T12:06:48.659" v="0"/>
      <pc:docMkLst>
        <pc:docMk/>
      </pc:docMkLst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4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BEDEDA-8E36-4DFB-8E4D-D1D6DB4D9F0E}" type="datetimeFigureOut">
              <a:rPr lang="nl-NL" smtClean="0"/>
              <a:t>4-3-2026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4" y="9428584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91A290-BA50-4A20-9420-36625EF70DC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38916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03T11:14:33.02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 24575,'0'0'-8191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03T11:14:33.15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 24575,'0'0'-8191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03T11:14:33.37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 24575,'0'0'-8191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03T11:14:38.01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 24575,'0'0'-8191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03T11:14:38.16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 24575,'0'0'-8191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03T11:14:38.40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 24575,'0'0'-8191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03T11:20:24.56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0 24575,'0'0'-8191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467E3D-53D2-40D8-B702-9292685B6CC8}" type="datetimeFigureOut">
              <a:rPr lang="nl-NL" smtClean="0"/>
              <a:t>4-3-2026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47738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1" y="4715154"/>
            <a:ext cx="548640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4" y="9428584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E1F4A8-050B-42C0-A480-AB8DEF94A52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28117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1F4A8-050B-42C0-A480-AB8DEF94A527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651954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E1F4A8-050B-42C0-A480-AB8DEF94A527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079460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E1F4A8-050B-42C0-A480-AB8DEF94A527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880344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1F4A8-050B-42C0-A480-AB8DEF94A527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677137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E1F4A8-050B-42C0-A480-AB8DEF94A527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043868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E1F4A8-050B-42C0-A480-AB8DEF94A527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087618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1F4A8-050B-42C0-A480-AB8DEF94A527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100247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E1F4A8-050B-42C0-A480-AB8DEF94A527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298567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E1F4A8-050B-42C0-A480-AB8DEF94A527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805968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E1F4A8-050B-42C0-A480-AB8DEF94A527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306154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E1F4A8-050B-42C0-A480-AB8DEF94A527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823057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E1F4A8-050B-42C0-A480-AB8DEF94A527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525504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E1F4A8-050B-42C0-A480-AB8DEF94A527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483300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-Titeldia bre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fgeronde rechthoek 1"/>
          <p:cNvSpPr/>
          <p:nvPr userDrawn="1">
            <p:custDataLst>
              <p:tags r:id="rId1"/>
            </p:custDataLst>
          </p:nvPr>
        </p:nvSpPr>
        <p:spPr>
          <a:xfrm>
            <a:off x="683568" y="684000"/>
            <a:ext cx="7776000" cy="3888000"/>
          </a:xfrm>
          <a:custGeom>
            <a:avLst/>
            <a:gdLst/>
            <a:ahLst/>
            <a:cxnLst/>
            <a:rect l="l" t="t" r="r" b="b"/>
            <a:pathLst>
              <a:path w="7776000" h="3909600">
                <a:moveTo>
                  <a:pt x="402024" y="0"/>
                </a:moveTo>
                <a:lnTo>
                  <a:pt x="7373976" y="0"/>
                </a:lnTo>
                <a:cubicBezTo>
                  <a:pt x="7596008" y="0"/>
                  <a:pt x="7776000" y="179992"/>
                  <a:pt x="7776000" y="402024"/>
                </a:cubicBezTo>
                <a:lnTo>
                  <a:pt x="7776000" y="3507576"/>
                </a:lnTo>
                <a:cubicBezTo>
                  <a:pt x="7776000" y="3729608"/>
                  <a:pt x="7596008" y="3909600"/>
                  <a:pt x="7373976" y="3909600"/>
                </a:cubicBezTo>
                <a:lnTo>
                  <a:pt x="648072" y="3909600"/>
                </a:lnTo>
                <a:lnTo>
                  <a:pt x="402024" y="3909600"/>
                </a:lnTo>
                <a:lnTo>
                  <a:pt x="0" y="3909600"/>
                </a:lnTo>
                <a:lnTo>
                  <a:pt x="0" y="3507576"/>
                </a:lnTo>
                <a:lnTo>
                  <a:pt x="0" y="3240360"/>
                </a:lnTo>
                <a:lnTo>
                  <a:pt x="0" y="402024"/>
                </a:lnTo>
                <a:cubicBezTo>
                  <a:pt x="0" y="179992"/>
                  <a:pt x="179992" y="0"/>
                  <a:pt x="402024" y="0"/>
                </a:cubicBezTo>
                <a:close/>
              </a:path>
            </a:pathLst>
          </a:custGeom>
          <a:solidFill>
            <a:srgbClr val="E000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12400" y="1051200"/>
            <a:ext cx="6912000" cy="129600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ct val="109000"/>
              </a:lnSpc>
              <a:defRPr>
                <a:solidFill>
                  <a:srgbClr val="FFFFFF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12400" y="2437200"/>
            <a:ext cx="6912000" cy="864000"/>
          </a:xfrm>
        </p:spPr>
        <p:txBody>
          <a:bodyPr lIns="0" tIns="0" rIns="0" bIns="0"/>
          <a:lstStyle>
            <a:lvl1pPr marL="0" indent="0" algn="l">
              <a:lnSpc>
                <a:spcPct val="109000"/>
              </a:lnSpc>
              <a:buNone/>
              <a:defRPr sz="16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nl-NL" dirty="0"/>
          </a:p>
        </p:txBody>
      </p:sp>
      <p:sp>
        <p:nvSpPr>
          <p:cNvPr id="6" name="Rechthoek 5"/>
          <p:cNvSpPr/>
          <p:nvPr userDrawn="1"/>
        </p:nvSpPr>
        <p:spPr>
          <a:xfrm>
            <a:off x="683568" y="260648"/>
            <a:ext cx="7776000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AF604D9-9677-4E47-9643-C0817363061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41728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- Titeldia smal">
    <p:bg>
      <p:bgPr>
        <a:solidFill>
          <a:schemeClr val="bg1">
            <a:alpha val="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fgeronde rechthoek 3"/>
          <p:cNvSpPr/>
          <p:nvPr userDrawn="1">
            <p:custDataLst>
              <p:tags r:id="rId1"/>
            </p:custDataLst>
          </p:nvPr>
        </p:nvSpPr>
        <p:spPr>
          <a:xfrm>
            <a:off x="683568" y="684000"/>
            <a:ext cx="7776000" cy="3888000"/>
          </a:xfrm>
          <a:custGeom>
            <a:avLst/>
            <a:gdLst/>
            <a:ahLst/>
            <a:cxnLst/>
            <a:rect l="l" t="t" r="r" b="b"/>
            <a:pathLst>
              <a:path w="7775040" h="3909600">
                <a:moveTo>
                  <a:pt x="399803" y="0"/>
                </a:moveTo>
                <a:lnTo>
                  <a:pt x="3488197" y="0"/>
                </a:lnTo>
                <a:cubicBezTo>
                  <a:pt x="3707411" y="0"/>
                  <a:pt x="3885418" y="177245"/>
                  <a:pt x="3887520" y="396871"/>
                </a:cubicBezTo>
                <a:cubicBezTo>
                  <a:pt x="3889622" y="177245"/>
                  <a:pt x="4067630" y="0"/>
                  <a:pt x="4286843" y="0"/>
                </a:cubicBezTo>
                <a:lnTo>
                  <a:pt x="7375237" y="0"/>
                </a:lnTo>
                <a:cubicBezTo>
                  <a:pt x="7596042" y="0"/>
                  <a:pt x="7775040" y="179827"/>
                  <a:pt x="7775040" y="401654"/>
                </a:cubicBezTo>
                <a:lnTo>
                  <a:pt x="7775040" y="3507946"/>
                </a:lnTo>
                <a:cubicBezTo>
                  <a:pt x="7775040" y="3729773"/>
                  <a:pt x="7596042" y="3909600"/>
                  <a:pt x="7375237" y="3909600"/>
                </a:cubicBezTo>
                <a:lnTo>
                  <a:pt x="4532126" y="3909600"/>
                </a:lnTo>
                <a:lnTo>
                  <a:pt x="4286843" y="3909600"/>
                </a:lnTo>
                <a:lnTo>
                  <a:pt x="3887040" y="3909600"/>
                </a:lnTo>
                <a:lnTo>
                  <a:pt x="3887040" y="3517513"/>
                </a:lnTo>
                <a:cubicBezTo>
                  <a:pt x="3882819" y="3734931"/>
                  <a:pt x="3705812" y="3909600"/>
                  <a:pt x="3488197" y="3909600"/>
                </a:cubicBezTo>
                <a:lnTo>
                  <a:pt x="645085" y="3909600"/>
                </a:lnTo>
                <a:lnTo>
                  <a:pt x="399803" y="3909600"/>
                </a:lnTo>
                <a:lnTo>
                  <a:pt x="0" y="3909600"/>
                </a:lnTo>
                <a:lnTo>
                  <a:pt x="0" y="3507946"/>
                </a:lnTo>
                <a:lnTo>
                  <a:pt x="0" y="3240360"/>
                </a:lnTo>
                <a:lnTo>
                  <a:pt x="0" y="401654"/>
                </a:lnTo>
                <a:cubicBezTo>
                  <a:pt x="0" y="179827"/>
                  <a:pt x="178998" y="0"/>
                  <a:pt x="399803" y="0"/>
                </a:cubicBezTo>
                <a:close/>
              </a:path>
            </a:pathLst>
          </a:custGeom>
          <a:solidFill>
            <a:srgbClr val="E000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Titel 1"/>
          <p:cNvSpPr>
            <a:spLocks noGrp="1"/>
          </p:cNvSpPr>
          <p:nvPr>
            <p:ph type="ctrTitle"/>
          </p:nvPr>
        </p:nvSpPr>
        <p:spPr>
          <a:xfrm>
            <a:off x="1112283" y="1044000"/>
            <a:ext cx="3024000" cy="317708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ct val="109000"/>
              </a:lnSpc>
              <a:defRPr>
                <a:solidFill>
                  <a:srgbClr val="FFFFFF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15" name="Ondertitel 2"/>
          <p:cNvSpPr>
            <a:spLocks noGrp="1"/>
          </p:cNvSpPr>
          <p:nvPr>
            <p:ph type="subTitle" idx="1"/>
          </p:nvPr>
        </p:nvSpPr>
        <p:spPr>
          <a:xfrm>
            <a:off x="5004000" y="1080000"/>
            <a:ext cx="3024384" cy="1700928"/>
          </a:xfrm>
        </p:spPr>
        <p:txBody>
          <a:bodyPr lIns="0" tIns="0" rIns="0" bIns="0"/>
          <a:lstStyle>
            <a:lvl1pPr marL="0" indent="0" algn="l">
              <a:lnSpc>
                <a:spcPct val="109000"/>
              </a:lnSpc>
              <a:buNone/>
              <a:defRPr sz="16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om de ondertitelstijl van het model te bewerken</a:t>
            </a:r>
          </a:p>
        </p:txBody>
      </p:sp>
      <p:sp>
        <p:nvSpPr>
          <p:cNvPr id="2" name="Rechthoek 1"/>
          <p:cNvSpPr/>
          <p:nvPr userDrawn="1"/>
        </p:nvSpPr>
        <p:spPr>
          <a:xfrm>
            <a:off x="683568" y="260648"/>
            <a:ext cx="7776000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AF604D9-9677-4E47-9643-C0817363061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4987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- Tekst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 userDrawn="1"/>
        </p:nvSpPr>
        <p:spPr>
          <a:xfrm>
            <a:off x="467544" y="5013176"/>
            <a:ext cx="3816424" cy="144016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2"/>
          </p:nvPr>
        </p:nvSpPr>
        <p:spPr>
          <a:xfrm>
            <a:off x="576000" y="1749600"/>
            <a:ext cx="7772400" cy="4395600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9AF604D9-9677-4E47-9643-C0817363061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25898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- Tekst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467544" y="5013176"/>
            <a:ext cx="3816424" cy="144016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2"/>
          </p:nvPr>
        </p:nvSpPr>
        <p:spPr>
          <a:xfrm>
            <a:off x="576000" y="1749600"/>
            <a:ext cx="5144400" cy="4395600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10" name="Tijdelijke aanduiding voor afbeelding 9"/>
          <p:cNvSpPr>
            <a:spLocks noGrp="1"/>
          </p:cNvSpPr>
          <p:nvPr>
            <p:ph type="pic" sz="quarter" idx="14"/>
          </p:nvPr>
        </p:nvSpPr>
        <p:spPr>
          <a:xfrm>
            <a:off x="5859344" y="1842128"/>
            <a:ext cx="2592000" cy="4325576"/>
          </a:xfrm>
        </p:spPr>
        <p:txBody>
          <a:bodyPr/>
          <a:lstStyle/>
          <a:p>
            <a:endParaRPr lang="nl-NL"/>
          </a:p>
        </p:txBody>
      </p:sp>
      <p:sp>
        <p:nvSpPr>
          <p:cNvPr id="11" name="Titel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AF604D9-9677-4E47-9643-C0817363061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29198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-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467544" y="5013176"/>
            <a:ext cx="3816424" cy="144016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ijdelijke aanduiding voor afbeelding 8"/>
          <p:cNvSpPr>
            <a:spLocks noGrp="1"/>
          </p:cNvSpPr>
          <p:nvPr>
            <p:ph type="pic" sz="quarter" idx="13"/>
          </p:nvPr>
        </p:nvSpPr>
        <p:spPr>
          <a:xfrm>
            <a:off x="687600" y="1844824"/>
            <a:ext cx="7772400" cy="4325576"/>
          </a:xfrm>
        </p:spPr>
        <p:txBody>
          <a:bodyPr/>
          <a:lstStyle/>
          <a:p>
            <a:endParaRPr lang="nl-NL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AF604D9-9677-4E47-9643-C0817363061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71877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- Pauze/slot dia s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fgeronde rechthoek 3"/>
          <p:cNvSpPr/>
          <p:nvPr userDrawn="1">
            <p:custDataLst>
              <p:tags r:id="rId1"/>
            </p:custDataLst>
          </p:nvPr>
        </p:nvSpPr>
        <p:spPr>
          <a:xfrm>
            <a:off x="683568" y="684000"/>
            <a:ext cx="7776000" cy="3909600"/>
          </a:xfrm>
          <a:custGeom>
            <a:avLst/>
            <a:gdLst/>
            <a:ahLst/>
            <a:cxnLst/>
            <a:rect l="l" t="t" r="r" b="b"/>
            <a:pathLst>
              <a:path w="7775040" h="3909600">
                <a:moveTo>
                  <a:pt x="399803" y="0"/>
                </a:moveTo>
                <a:lnTo>
                  <a:pt x="3488197" y="0"/>
                </a:lnTo>
                <a:cubicBezTo>
                  <a:pt x="3707411" y="0"/>
                  <a:pt x="3885418" y="177245"/>
                  <a:pt x="3887520" y="396871"/>
                </a:cubicBezTo>
                <a:cubicBezTo>
                  <a:pt x="3889622" y="177245"/>
                  <a:pt x="4067630" y="0"/>
                  <a:pt x="4286843" y="0"/>
                </a:cubicBezTo>
                <a:lnTo>
                  <a:pt x="7375237" y="0"/>
                </a:lnTo>
                <a:cubicBezTo>
                  <a:pt x="7596042" y="0"/>
                  <a:pt x="7775040" y="179827"/>
                  <a:pt x="7775040" y="401654"/>
                </a:cubicBezTo>
                <a:lnTo>
                  <a:pt x="7775040" y="3507946"/>
                </a:lnTo>
                <a:cubicBezTo>
                  <a:pt x="7775040" y="3729773"/>
                  <a:pt x="7596042" y="3909600"/>
                  <a:pt x="7375237" y="3909600"/>
                </a:cubicBezTo>
                <a:lnTo>
                  <a:pt x="4532126" y="3909600"/>
                </a:lnTo>
                <a:lnTo>
                  <a:pt x="4286843" y="3909600"/>
                </a:lnTo>
                <a:lnTo>
                  <a:pt x="3887040" y="3909600"/>
                </a:lnTo>
                <a:lnTo>
                  <a:pt x="3887040" y="3517513"/>
                </a:lnTo>
                <a:cubicBezTo>
                  <a:pt x="3882819" y="3734931"/>
                  <a:pt x="3705812" y="3909600"/>
                  <a:pt x="3488197" y="3909600"/>
                </a:cubicBezTo>
                <a:lnTo>
                  <a:pt x="645085" y="3909600"/>
                </a:lnTo>
                <a:lnTo>
                  <a:pt x="399803" y="3909600"/>
                </a:lnTo>
                <a:lnTo>
                  <a:pt x="0" y="3909600"/>
                </a:lnTo>
                <a:lnTo>
                  <a:pt x="0" y="3507946"/>
                </a:lnTo>
                <a:lnTo>
                  <a:pt x="0" y="3240360"/>
                </a:lnTo>
                <a:lnTo>
                  <a:pt x="0" y="401654"/>
                </a:lnTo>
                <a:cubicBezTo>
                  <a:pt x="0" y="179827"/>
                  <a:pt x="178998" y="0"/>
                  <a:pt x="399803" y="0"/>
                </a:cubicBezTo>
                <a:close/>
              </a:path>
            </a:pathLst>
          </a:custGeom>
          <a:solidFill>
            <a:srgbClr val="E000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itel 1"/>
          <p:cNvSpPr>
            <a:spLocks noGrp="1"/>
          </p:cNvSpPr>
          <p:nvPr>
            <p:ph type="ctrTitle"/>
          </p:nvPr>
        </p:nvSpPr>
        <p:spPr>
          <a:xfrm>
            <a:off x="1116000" y="1044000"/>
            <a:ext cx="3024000" cy="317708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ct val="109000"/>
              </a:lnSpc>
              <a:defRPr>
                <a:solidFill>
                  <a:srgbClr val="FFFFFF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8" name="Ondertitel 2"/>
          <p:cNvSpPr>
            <a:spLocks noGrp="1"/>
          </p:cNvSpPr>
          <p:nvPr>
            <p:ph type="subTitle" idx="1"/>
          </p:nvPr>
        </p:nvSpPr>
        <p:spPr>
          <a:xfrm>
            <a:off x="5004000" y="1080000"/>
            <a:ext cx="3024384" cy="3132000"/>
          </a:xfrm>
        </p:spPr>
        <p:txBody>
          <a:bodyPr lIns="0" tIns="0" rIns="0" bIns="0"/>
          <a:lstStyle>
            <a:lvl1pPr marL="0" indent="0" algn="l">
              <a:lnSpc>
                <a:spcPct val="109000"/>
              </a:lnSpc>
              <a:buNone/>
              <a:defRPr sz="16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om de ondertitelstijl van het model te bewerken</a:t>
            </a:r>
          </a:p>
        </p:txBody>
      </p:sp>
      <p:sp>
        <p:nvSpPr>
          <p:cNvPr id="6" name="Rechthoek 5"/>
          <p:cNvSpPr/>
          <p:nvPr userDrawn="1"/>
        </p:nvSpPr>
        <p:spPr>
          <a:xfrm>
            <a:off x="683568" y="260648"/>
            <a:ext cx="7776000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AF604D9-9677-4E47-9643-C0817363061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6083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- Pauze/slot dia bre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fgeronde rechthoek 1"/>
          <p:cNvSpPr/>
          <p:nvPr userDrawn="1">
            <p:custDataLst>
              <p:tags r:id="rId1"/>
            </p:custDataLst>
          </p:nvPr>
        </p:nvSpPr>
        <p:spPr>
          <a:xfrm>
            <a:off x="683568" y="684000"/>
            <a:ext cx="7776000" cy="3909600"/>
          </a:xfrm>
          <a:custGeom>
            <a:avLst/>
            <a:gdLst/>
            <a:ahLst/>
            <a:cxnLst/>
            <a:rect l="l" t="t" r="r" b="b"/>
            <a:pathLst>
              <a:path w="7776000" h="3909600">
                <a:moveTo>
                  <a:pt x="402024" y="0"/>
                </a:moveTo>
                <a:lnTo>
                  <a:pt x="7373976" y="0"/>
                </a:lnTo>
                <a:cubicBezTo>
                  <a:pt x="7596008" y="0"/>
                  <a:pt x="7776000" y="179992"/>
                  <a:pt x="7776000" y="402024"/>
                </a:cubicBezTo>
                <a:lnTo>
                  <a:pt x="7776000" y="3507576"/>
                </a:lnTo>
                <a:cubicBezTo>
                  <a:pt x="7776000" y="3729608"/>
                  <a:pt x="7596008" y="3909600"/>
                  <a:pt x="7373976" y="3909600"/>
                </a:cubicBezTo>
                <a:lnTo>
                  <a:pt x="648072" y="3909600"/>
                </a:lnTo>
                <a:lnTo>
                  <a:pt x="402024" y="3909600"/>
                </a:lnTo>
                <a:lnTo>
                  <a:pt x="0" y="3909600"/>
                </a:lnTo>
                <a:lnTo>
                  <a:pt x="0" y="3507576"/>
                </a:lnTo>
                <a:lnTo>
                  <a:pt x="0" y="3240360"/>
                </a:lnTo>
                <a:lnTo>
                  <a:pt x="0" y="402024"/>
                </a:lnTo>
                <a:cubicBezTo>
                  <a:pt x="0" y="179992"/>
                  <a:pt x="179992" y="0"/>
                  <a:pt x="402024" y="0"/>
                </a:cubicBezTo>
                <a:close/>
              </a:path>
            </a:pathLst>
          </a:custGeom>
          <a:solidFill>
            <a:srgbClr val="E000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12400" y="1051200"/>
            <a:ext cx="6912000" cy="129600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ct val="109000"/>
              </a:lnSpc>
              <a:defRPr/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1112400" y="2437200"/>
            <a:ext cx="6912000" cy="864000"/>
          </a:xfrm>
        </p:spPr>
        <p:txBody>
          <a:bodyPr lIns="0" tIns="0" rIns="0" bIns="0"/>
          <a:lstStyle>
            <a:lvl1pPr marL="0" indent="0" algn="l">
              <a:lnSpc>
                <a:spcPct val="109000"/>
              </a:lnSpc>
              <a:buNone/>
              <a:defRPr sz="16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om de ondertitelstijl van het model te bewerken</a:t>
            </a:r>
          </a:p>
        </p:txBody>
      </p:sp>
      <p:sp>
        <p:nvSpPr>
          <p:cNvPr id="5" name="Rechthoek 4"/>
          <p:cNvSpPr/>
          <p:nvPr userDrawn="1"/>
        </p:nvSpPr>
        <p:spPr>
          <a:xfrm>
            <a:off x="683568" y="260648"/>
            <a:ext cx="7776000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AF604D9-9677-4E47-9643-C0817363061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58146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13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ags" Target="../tags/tag4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tags" Target="../tags/tag3.xml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2.xml"/><Relationship Id="rId14" Type="http://schemas.openxmlformats.org/officeDocument/2006/relationships/tags" Target="../tags/tag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  <p:custDataLst>
              <p:tags r:id="rId9"/>
            </p:custDataLst>
          </p:nvPr>
        </p:nvSpPr>
        <p:spPr>
          <a:xfrm>
            <a:off x="579600" y="1749600"/>
            <a:ext cx="7772400" cy="4395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8" name="Text Box 23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685419" y="247614"/>
            <a:ext cx="71977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rIns="0"/>
          <a:lstStyle/>
          <a:p>
            <a:pPr defTabSz="608013">
              <a:spcBef>
                <a:spcPct val="50000"/>
              </a:spcBef>
            </a:pPr>
            <a:r>
              <a:rPr lang="nl-NL" sz="900" b="1">
                <a:solidFill>
                  <a:srgbClr val="BAA879"/>
                </a:solidFill>
              </a:rPr>
              <a:t>Mariëndael</a:t>
            </a:r>
            <a:endParaRPr lang="nl-NL" sz="900" b="1" dirty="0">
              <a:solidFill>
                <a:srgbClr val="BAA879"/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3"/>
            <p:custDataLst>
              <p:tags r:id="rId11"/>
            </p:custDataLst>
          </p:nvPr>
        </p:nvSpPr>
        <p:spPr>
          <a:xfrm>
            <a:off x="986400" y="6446232"/>
            <a:ext cx="7347600" cy="18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BAA879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nl-NL"/>
              <a:t>Arbeid/vmbo (bb/kb) bovenbouw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4"/>
            <p:custDataLst>
              <p:tags r:id="rId12"/>
            </p:custDataLst>
          </p:nvPr>
        </p:nvSpPr>
        <p:spPr>
          <a:xfrm>
            <a:off x="611560" y="6447600"/>
            <a:ext cx="356008" cy="18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nl-NL" sz="900" smtClean="0">
                <a:solidFill>
                  <a:srgbClr val="BAA879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9AF604D9-9677-4E47-9643-C08173630614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titel 6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56568" y="684000"/>
            <a:ext cx="7809307" cy="864000"/>
          </a:xfrm>
          <a:custGeom>
            <a:avLst/>
            <a:gdLst>
              <a:gd name="connsiteX0" fmla="*/ 0 w 7776000"/>
              <a:gd name="connsiteY0" fmla="*/ 147003 h 882000"/>
              <a:gd name="connsiteX1" fmla="*/ 147003 w 7776000"/>
              <a:gd name="connsiteY1" fmla="*/ 0 h 882000"/>
              <a:gd name="connsiteX2" fmla="*/ 7628997 w 7776000"/>
              <a:gd name="connsiteY2" fmla="*/ 0 h 882000"/>
              <a:gd name="connsiteX3" fmla="*/ 7776000 w 7776000"/>
              <a:gd name="connsiteY3" fmla="*/ 147003 h 882000"/>
              <a:gd name="connsiteX4" fmla="*/ 7776000 w 7776000"/>
              <a:gd name="connsiteY4" fmla="*/ 734997 h 882000"/>
              <a:gd name="connsiteX5" fmla="*/ 7628997 w 7776000"/>
              <a:gd name="connsiteY5" fmla="*/ 882000 h 882000"/>
              <a:gd name="connsiteX6" fmla="*/ 147003 w 7776000"/>
              <a:gd name="connsiteY6" fmla="*/ 882000 h 882000"/>
              <a:gd name="connsiteX7" fmla="*/ 0 w 7776000"/>
              <a:gd name="connsiteY7" fmla="*/ 734997 h 882000"/>
              <a:gd name="connsiteX8" fmla="*/ 0 w 7776000"/>
              <a:gd name="connsiteY8" fmla="*/ 147003 h 882000"/>
              <a:gd name="connsiteX0" fmla="*/ 0 w 7776000"/>
              <a:gd name="connsiteY0" fmla="*/ 147003 h 902077"/>
              <a:gd name="connsiteX1" fmla="*/ 147003 w 7776000"/>
              <a:gd name="connsiteY1" fmla="*/ 0 h 902077"/>
              <a:gd name="connsiteX2" fmla="*/ 7628997 w 7776000"/>
              <a:gd name="connsiteY2" fmla="*/ 0 h 902077"/>
              <a:gd name="connsiteX3" fmla="*/ 7776000 w 7776000"/>
              <a:gd name="connsiteY3" fmla="*/ 147003 h 902077"/>
              <a:gd name="connsiteX4" fmla="*/ 7776000 w 7776000"/>
              <a:gd name="connsiteY4" fmla="*/ 734997 h 902077"/>
              <a:gd name="connsiteX5" fmla="*/ 7628997 w 7776000"/>
              <a:gd name="connsiteY5" fmla="*/ 882000 h 902077"/>
              <a:gd name="connsiteX6" fmla="*/ 147003 w 7776000"/>
              <a:gd name="connsiteY6" fmla="*/ 882000 h 902077"/>
              <a:gd name="connsiteX7" fmla="*/ 0 w 7776000"/>
              <a:gd name="connsiteY7" fmla="*/ 858822 h 902077"/>
              <a:gd name="connsiteX8" fmla="*/ 0 w 7776000"/>
              <a:gd name="connsiteY8" fmla="*/ 147003 h 902077"/>
              <a:gd name="connsiteX0" fmla="*/ 34795 w 7810795"/>
              <a:gd name="connsiteY0" fmla="*/ 147003 h 902973"/>
              <a:gd name="connsiteX1" fmla="*/ 181798 w 7810795"/>
              <a:gd name="connsiteY1" fmla="*/ 0 h 902973"/>
              <a:gd name="connsiteX2" fmla="*/ 7663792 w 7810795"/>
              <a:gd name="connsiteY2" fmla="*/ 0 h 902973"/>
              <a:gd name="connsiteX3" fmla="*/ 7810795 w 7810795"/>
              <a:gd name="connsiteY3" fmla="*/ 147003 h 902973"/>
              <a:gd name="connsiteX4" fmla="*/ 7810795 w 7810795"/>
              <a:gd name="connsiteY4" fmla="*/ 734997 h 902973"/>
              <a:gd name="connsiteX5" fmla="*/ 7663792 w 7810795"/>
              <a:gd name="connsiteY5" fmla="*/ 882000 h 902973"/>
              <a:gd name="connsiteX6" fmla="*/ 36542 w 7810795"/>
              <a:gd name="connsiteY6" fmla="*/ 884381 h 902973"/>
              <a:gd name="connsiteX7" fmla="*/ 34795 w 7810795"/>
              <a:gd name="connsiteY7" fmla="*/ 858822 h 902973"/>
              <a:gd name="connsiteX8" fmla="*/ 34795 w 7810795"/>
              <a:gd name="connsiteY8" fmla="*/ 147003 h 902973"/>
              <a:gd name="connsiteX0" fmla="*/ 34795 w 7810795"/>
              <a:gd name="connsiteY0" fmla="*/ 147003 h 914032"/>
              <a:gd name="connsiteX1" fmla="*/ 181798 w 7810795"/>
              <a:gd name="connsiteY1" fmla="*/ 0 h 914032"/>
              <a:gd name="connsiteX2" fmla="*/ 7663792 w 7810795"/>
              <a:gd name="connsiteY2" fmla="*/ 0 h 914032"/>
              <a:gd name="connsiteX3" fmla="*/ 7810795 w 7810795"/>
              <a:gd name="connsiteY3" fmla="*/ 147003 h 914032"/>
              <a:gd name="connsiteX4" fmla="*/ 7810795 w 7810795"/>
              <a:gd name="connsiteY4" fmla="*/ 734997 h 914032"/>
              <a:gd name="connsiteX5" fmla="*/ 7663792 w 7810795"/>
              <a:gd name="connsiteY5" fmla="*/ 882000 h 914032"/>
              <a:gd name="connsiteX6" fmla="*/ 36542 w 7810795"/>
              <a:gd name="connsiteY6" fmla="*/ 884381 h 914032"/>
              <a:gd name="connsiteX7" fmla="*/ 34795 w 7810795"/>
              <a:gd name="connsiteY7" fmla="*/ 875491 h 914032"/>
              <a:gd name="connsiteX8" fmla="*/ 34795 w 7810795"/>
              <a:gd name="connsiteY8" fmla="*/ 147003 h 914032"/>
              <a:gd name="connsiteX0" fmla="*/ 35438 w 7811438"/>
              <a:gd name="connsiteY0" fmla="*/ 147003 h 920935"/>
              <a:gd name="connsiteX1" fmla="*/ 182441 w 7811438"/>
              <a:gd name="connsiteY1" fmla="*/ 0 h 920935"/>
              <a:gd name="connsiteX2" fmla="*/ 7664435 w 7811438"/>
              <a:gd name="connsiteY2" fmla="*/ 0 h 920935"/>
              <a:gd name="connsiteX3" fmla="*/ 7811438 w 7811438"/>
              <a:gd name="connsiteY3" fmla="*/ 147003 h 920935"/>
              <a:gd name="connsiteX4" fmla="*/ 7811438 w 7811438"/>
              <a:gd name="connsiteY4" fmla="*/ 734997 h 920935"/>
              <a:gd name="connsiteX5" fmla="*/ 7664435 w 7811438"/>
              <a:gd name="connsiteY5" fmla="*/ 882000 h 920935"/>
              <a:gd name="connsiteX6" fmla="*/ 37185 w 7811438"/>
              <a:gd name="connsiteY6" fmla="*/ 884381 h 920935"/>
              <a:gd name="connsiteX7" fmla="*/ 33057 w 7811438"/>
              <a:gd name="connsiteY7" fmla="*/ 885016 h 920935"/>
              <a:gd name="connsiteX8" fmla="*/ 35438 w 7811438"/>
              <a:gd name="connsiteY8" fmla="*/ 147003 h 920935"/>
              <a:gd name="connsiteX0" fmla="*/ 37165 w 7813165"/>
              <a:gd name="connsiteY0" fmla="*/ 147003 h 885053"/>
              <a:gd name="connsiteX1" fmla="*/ 184168 w 7813165"/>
              <a:gd name="connsiteY1" fmla="*/ 0 h 885053"/>
              <a:gd name="connsiteX2" fmla="*/ 7666162 w 7813165"/>
              <a:gd name="connsiteY2" fmla="*/ 0 h 885053"/>
              <a:gd name="connsiteX3" fmla="*/ 7813165 w 7813165"/>
              <a:gd name="connsiteY3" fmla="*/ 147003 h 885053"/>
              <a:gd name="connsiteX4" fmla="*/ 7813165 w 7813165"/>
              <a:gd name="connsiteY4" fmla="*/ 734997 h 885053"/>
              <a:gd name="connsiteX5" fmla="*/ 7666162 w 7813165"/>
              <a:gd name="connsiteY5" fmla="*/ 882000 h 885053"/>
              <a:gd name="connsiteX6" fmla="*/ 38912 w 7813165"/>
              <a:gd name="connsiteY6" fmla="*/ 884381 h 885053"/>
              <a:gd name="connsiteX7" fmla="*/ 34784 w 7813165"/>
              <a:gd name="connsiteY7" fmla="*/ 885016 h 885053"/>
              <a:gd name="connsiteX8" fmla="*/ 37165 w 7813165"/>
              <a:gd name="connsiteY8" fmla="*/ 147003 h 885053"/>
              <a:gd name="connsiteX0" fmla="*/ 33307 w 7809307"/>
              <a:gd name="connsiteY0" fmla="*/ 147003 h 885016"/>
              <a:gd name="connsiteX1" fmla="*/ 180310 w 7809307"/>
              <a:gd name="connsiteY1" fmla="*/ 0 h 885016"/>
              <a:gd name="connsiteX2" fmla="*/ 7662304 w 7809307"/>
              <a:gd name="connsiteY2" fmla="*/ 0 h 885016"/>
              <a:gd name="connsiteX3" fmla="*/ 7809307 w 7809307"/>
              <a:gd name="connsiteY3" fmla="*/ 147003 h 885016"/>
              <a:gd name="connsiteX4" fmla="*/ 7809307 w 7809307"/>
              <a:gd name="connsiteY4" fmla="*/ 734997 h 885016"/>
              <a:gd name="connsiteX5" fmla="*/ 7662304 w 7809307"/>
              <a:gd name="connsiteY5" fmla="*/ 882000 h 885016"/>
              <a:gd name="connsiteX6" fmla="*/ 35054 w 7809307"/>
              <a:gd name="connsiteY6" fmla="*/ 884381 h 885016"/>
              <a:gd name="connsiteX7" fmla="*/ 30926 w 7809307"/>
              <a:gd name="connsiteY7" fmla="*/ 885016 h 885016"/>
              <a:gd name="connsiteX8" fmla="*/ 33307 w 7809307"/>
              <a:gd name="connsiteY8" fmla="*/ 147003 h 885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809307" h="885016">
                <a:moveTo>
                  <a:pt x="33307" y="147003"/>
                </a:moveTo>
                <a:cubicBezTo>
                  <a:pt x="33307" y="65815"/>
                  <a:pt x="99122" y="0"/>
                  <a:pt x="180310" y="0"/>
                </a:cubicBezTo>
                <a:lnTo>
                  <a:pt x="7662304" y="0"/>
                </a:lnTo>
                <a:cubicBezTo>
                  <a:pt x="7743492" y="0"/>
                  <a:pt x="7809307" y="65815"/>
                  <a:pt x="7809307" y="147003"/>
                </a:cubicBezTo>
                <a:lnTo>
                  <a:pt x="7809307" y="734997"/>
                </a:lnTo>
                <a:cubicBezTo>
                  <a:pt x="7809307" y="816185"/>
                  <a:pt x="7743492" y="882000"/>
                  <a:pt x="7662304" y="882000"/>
                </a:cubicBezTo>
                <a:lnTo>
                  <a:pt x="35054" y="884381"/>
                </a:lnTo>
                <a:cubicBezTo>
                  <a:pt x="-46134" y="884381"/>
                  <a:pt x="40451" y="882861"/>
                  <a:pt x="30926" y="885016"/>
                </a:cubicBezTo>
                <a:cubicBezTo>
                  <a:pt x="31720" y="639012"/>
                  <a:pt x="32513" y="393007"/>
                  <a:pt x="33307" y="147003"/>
                </a:cubicBezTo>
                <a:close/>
              </a:path>
            </a:pathLst>
          </a:custGeom>
          <a:solidFill>
            <a:srgbClr val="E0007F"/>
          </a:solidFill>
        </p:spPr>
        <p:txBody>
          <a:bodyPr vert="horz" lIns="342000" tIns="72000" rIns="252000" bIns="45720" rtlCol="0" anchor="ctr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pic>
        <p:nvPicPr>
          <p:cNvPr id="2" name="Afbeelding 1"/>
          <p:cNvPicPr>
            <a:picLocks/>
          </p:cNvPicPr>
          <p:nvPr userDrawn="1">
            <p:custDataLst>
              <p:tags r:id="rId1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207000"/>
            <a:ext cx="3196597" cy="1246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137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51" r:id="rId3"/>
    <p:sldLayoutId id="2147483652" r:id="rId4"/>
    <p:sldLayoutId id="2147483653" r:id="rId5"/>
    <p:sldLayoutId id="2147483660" r:id="rId6"/>
    <p:sldLayoutId id="2147483662" r:id="rId7"/>
  </p:sldLayoutIdLst>
  <p:hf hdr="0" ftr="0"/>
  <p:txStyles>
    <p:titleStyle>
      <a:lvl1pPr algn="l" defTabSz="914400" rtl="0" eaLnBrk="1" latinLnBrk="0" hangingPunct="1">
        <a:spcBef>
          <a:spcPct val="0"/>
        </a:spcBef>
        <a:buNone/>
        <a:defRPr sz="2600" b="1" kern="1200">
          <a:solidFill>
            <a:srgbClr val="FFFFFF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0" indent="0" algn="l" defTabSz="914400" rtl="0" eaLnBrk="1" latinLnBrk="0" hangingPunct="1">
        <a:lnSpc>
          <a:spcPts val="2300"/>
        </a:lnSpc>
        <a:spcBef>
          <a:spcPts val="0"/>
        </a:spcBef>
        <a:buClr>
          <a:schemeClr val="bg1"/>
        </a:buClr>
        <a:buSzPct val="25000"/>
        <a:buFont typeface="Arial" pitchFamily="34" charset="0"/>
        <a:buChar char="•"/>
        <a:tabLst/>
        <a:defRPr sz="1800" b="1" kern="1200">
          <a:solidFill>
            <a:srgbClr val="E0007F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306000" indent="-288000" algn="l" defTabSz="914400" rtl="0" eaLnBrk="1" latinLnBrk="0" hangingPunct="1">
        <a:lnSpc>
          <a:spcPts val="2300"/>
        </a:lnSpc>
        <a:spcBef>
          <a:spcPts val="0"/>
        </a:spcBef>
        <a:buSzPct val="130000"/>
        <a:buFont typeface="Verdana" pitchFamily="34" charset="0"/>
        <a:buChar char="­"/>
        <a:defRPr sz="1800" b="1" kern="1200">
          <a:solidFill>
            <a:srgbClr val="E0007F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0" indent="0" algn="l" defTabSz="914400" rtl="0" eaLnBrk="1" latinLnBrk="0" hangingPunct="1">
        <a:lnSpc>
          <a:spcPts val="2300"/>
        </a:lnSpc>
        <a:spcBef>
          <a:spcPts val="0"/>
        </a:spcBef>
        <a:buSzPct val="25000"/>
        <a:buFontTx/>
        <a:buBlip>
          <a:blip r:embed="rId16"/>
        </a:buBlip>
        <a:defRPr sz="1800" kern="1200">
          <a:solidFill>
            <a:srgbClr val="E0007F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306000" indent="-252000" algn="l" defTabSz="914400" rtl="0" eaLnBrk="1" latinLnBrk="0" hangingPunct="1">
        <a:lnSpc>
          <a:spcPts val="2300"/>
        </a:lnSpc>
        <a:spcBef>
          <a:spcPts val="0"/>
        </a:spcBef>
        <a:buSzPct val="120000"/>
        <a:buFont typeface="Arial" pitchFamily="34" charset="0"/>
        <a:buChar char="-"/>
        <a:defRPr sz="1800" kern="1200">
          <a:solidFill>
            <a:srgbClr val="E0007F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450000" indent="-144000" algn="l" defTabSz="914400" rtl="0" eaLnBrk="1" latinLnBrk="0" hangingPunct="1">
        <a:lnSpc>
          <a:spcPts val="2300"/>
        </a:lnSpc>
        <a:spcBef>
          <a:spcPts val="0"/>
        </a:spcBef>
        <a:buSzPct val="120000"/>
        <a:buFont typeface="Arial" pitchFamily="34" charset="0"/>
        <a:buChar char="-"/>
        <a:defRPr sz="1600" kern="1200">
          <a:solidFill>
            <a:srgbClr val="E0007F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13" Type="http://schemas.openxmlformats.org/officeDocument/2006/relationships/image" Target="../media/image11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customXml" Target="../ink/ink2.xml"/><Relationship Id="rId11" Type="http://schemas.openxmlformats.org/officeDocument/2006/relationships/customXml" Target="../ink/ink7.xml"/><Relationship Id="rId5" Type="http://schemas.openxmlformats.org/officeDocument/2006/relationships/image" Target="../media/image10.png"/><Relationship Id="rId10" Type="http://schemas.openxmlformats.org/officeDocument/2006/relationships/customXml" Target="../ink/ink6.xml"/><Relationship Id="rId9" Type="http://schemas.openxmlformats.org/officeDocument/2006/relationships/customXml" Target="../ink/ink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5" Type="http://schemas.openxmlformats.org/officeDocument/2006/relationships/image" Target="../media/image15.jpeg"/><Relationship Id="rId4" Type="http://schemas.openxmlformats.org/officeDocument/2006/relationships/notesSlide" Target="../notesSlides/notesSlide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3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nl-NL" dirty="0"/>
              <a:t>v</a:t>
            </a:r>
            <a:r>
              <a:rPr lang="nl-NL"/>
              <a:t>mbo </a:t>
            </a:r>
            <a:r>
              <a:rPr lang="nl-NL" dirty="0"/>
              <a:t>(</a:t>
            </a:r>
            <a:r>
              <a:rPr lang="nl-NL" dirty="0" err="1"/>
              <a:t>bb</a:t>
            </a:r>
            <a:r>
              <a:rPr lang="nl-NL" dirty="0"/>
              <a:t>/</a:t>
            </a:r>
            <a:r>
              <a:rPr lang="nl-NL" dirty="0" err="1"/>
              <a:t>kb</a:t>
            </a:r>
            <a:r>
              <a:rPr lang="nl-NL" dirty="0"/>
              <a:t>) bovenbouw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nl-NL" dirty="0"/>
              <a:t>Voorlichting voor schooljaar 2026-2027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52948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47022113-C067-03E4-3742-5D5102B47C9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18000" lvl="1" indent="0">
              <a:buNone/>
            </a:pPr>
            <a:r>
              <a:rPr lang="nl-NL" dirty="0"/>
              <a:t>Het algemene deel, het niveau en het profiel staan dus vast.</a:t>
            </a:r>
          </a:p>
          <a:p>
            <a:pPr marL="18000" lvl="1" indent="0">
              <a:buNone/>
            </a:pPr>
            <a:endParaRPr lang="nl-NL" dirty="0"/>
          </a:p>
          <a:p>
            <a:pPr marL="18000" lvl="1" indent="0">
              <a:buNone/>
            </a:pPr>
            <a:r>
              <a:rPr lang="nl-NL" dirty="0"/>
              <a:t>Binnenkort ontvangt u een keuzeformulier van het secretariaat. Wat valt er wel te kiezen?</a:t>
            </a:r>
          </a:p>
          <a:p>
            <a:pPr marL="18000" lvl="1" indent="0">
              <a:buNone/>
            </a:pPr>
            <a:endParaRPr lang="nl-NL" dirty="0"/>
          </a:p>
          <a:p>
            <a:r>
              <a:rPr lang="nl-NL" b="0" dirty="0"/>
              <a:t>- Sector </a:t>
            </a:r>
          </a:p>
          <a:p>
            <a:r>
              <a:rPr lang="nl-NL" b="0" dirty="0"/>
              <a:t>- Keuzevakken</a:t>
            </a:r>
          </a:p>
          <a:p>
            <a:endParaRPr lang="nl-NL" b="0" dirty="0"/>
          </a:p>
          <a:p>
            <a:endParaRPr lang="nl-NL" b="0" dirty="0"/>
          </a:p>
          <a:p>
            <a:endParaRPr lang="nl-NL" b="0" dirty="0"/>
          </a:p>
          <a:p>
            <a:endParaRPr lang="nl-NL" b="0" dirty="0"/>
          </a:p>
          <a:p>
            <a:endParaRPr lang="nl-NL" b="0" dirty="0"/>
          </a:p>
          <a:p>
            <a:endParaRPr lang="nl-NL" b="0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0B52CED6-0EDB-4CED-16DA-BD90304A1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Kiezen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19D9BFB-C4CD-AF30-8427-987E01AD6BC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9AF604D9-9677-4E47-9643-C08173630614}" type="slidenum">
              <a:rPr lang="nl-NL" smtClean="0"/>
              <a:pPr/>
              <a:t>10</a:t>
            </a:fld>
            <a:endParaRPr 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83FFA9F8-8A72-3F81-658A-4AD64DC368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7864" y="3645024"/>
            <a:ext cx="4334632" cy="2274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4263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 het overzicht: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9AF604D9-9677-4E47-9643-C08173630614}" type="slidenum">
              <a:rPr lang="nl-NL" smtClean="0"/>
              <a:pPr/>
              <a:t>11</a:t>
            </a:fld>
            <a:endParaRPr lang="nl-NL" dirty="0"/>
          </a:p>
        </p:txBody>
      </p:sp>
      <p:grpSp>
        <p:nvGrpSpPr>
          <p:cNvPr id="7" name="Groep 6">
            <a:extLst>
              <a:ext uri="{FF2B5EF4-FFF2-40B4-BE49-F238E27FC236}">
                <a16:creationId xmlns:a16="http://schemas.microsoft.com/office/drawing/2014/main" id="{DB6EC8A5-A864-ECD5-3683-C51D294005B9}"/>
              </a:ext>
            </a:extLst>
          </p:cNvPr>
          <p:cNvGrpSpPr/>
          <p:nvPr/>
        </p:nvGrpSpPr>
        <p:grpSpPr>
          <a:xfrm>
            <a:off x="4695007" y="2886378"/>
            <a:ext cx="360" cy="360"/>
            <a:chOff x="4695007" y="2886378"/>
            <a:chExt cx="36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2" name="Inkt 1">
                  <a:extLst>
                    <a:ext uri="{FF2B5EF4-FFF2-40B4-BE49-F238E27FC236}">
                      <a16:creationId xmlns:a16="http://schemas.microsoft.com/office/drawing/2014/main" id="{EB979F86-2328-A771-3F2E-085F4975AD0B}"/>
                    </a:ext>
                  </a:extLst>
                </p14:cNvPr>
                <p14:cNvContentPartPr/>
                <p14:nvPr/>
              </p14:nvContentPartPr>
              <p14:xfrm>
                <a:off x="4695007" y="2886378"/>
                <a:ext cx="360" cy="360"/>
              </p14:xfrm>
            </p:contentPart>
          </mc:Choice>
          <mc:Fallback xmlns="">
            <p:pic>
              <p:nvPicPr>
                <p:cNvPr id="2" name="Inkt 1">
                  <a:extLst>
                    <a:ext uri="{FF2B5EF4-FFF2-40B4-BE49-F238E27FC236}">
                      <a16:creationId xmlns:a16="http://schemas.microsoft.com/office/drawing/2014/main" id="{EB979F86-2328-A771-3F2E-085F4975AD0B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688887" y="2880258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" name="Inkt 4">
                  <a:extLst>
                    <a:ext uri="{FF2B5EF4-FFF2-40B4-BE49-F238E27FC236}">
                      <a16:creationId xmlns:a16="http://schemas.microsoft.com/office/drawing/2014/main" id="{29C585D5-131F-430F-C1F0-281296740FD9}"/>
                    </a:ext>
                  </a:extLst>
                </p14:cNvPr>
                <p14:cNvContentPartPr/>
                <p14:nvPr/>
              </p14:nvContentPartPr>
              <p14:xfrm>
                <a:off x="4695007" y="2886378"/>
                <a:ext cx="360" cy="360"/>
              </p14:xfrm>
            </p:contentPart>
          </mc:Choice>
          <mc:Fallback xmlns="">
            <p:pic>
              <p:nvPicPr>
                <p:cNvPr id="5" name="Inkt 4">
                  <a:extLst>
                    <a:ext uri="{FF2B5EF4-FFF2-40B4-BE49-F238E27FC236}">
                      <a16:creationId xmlns:a16="http://schemas.microsoft.com/office/drawing/2014/main" id="{29C585D5-131F-430F-C1F0-281296740FD9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688887" y="2880258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6" name="Inkt 5">
                  <a:extLst>
                    <a:ext uri="{FF2B5EF4-FFF2-40B4-BE49-F238E27FC236}">
                      <a16:creationId xmlns:a16="http://schemas.microsoft.com/office/drawing/2014/main" id="{D8C29322-6296-E308-D76D-CC07E7259F37}"/>
                    </a:ext>
                  </a:extLst>
                </p14:cNvPr>
                <p14:cNvContentPartPr/>
                <p14:nvPr/>
              </p14:nvContentPartPr>
              <p14:xfrm>
                <a:off x="4695007" y="2886378"/>
                <a:ext cx="360" cy="360"/>
              </p14:xfrm>
            </p:contentPart>
          </mc:Choice>
          <mc:Fallback xmlns="">
            <p:pic>
              <p:nvPicPr>
                <p:cNvPr id="6" name="Inkt 5">
                  <a:extLst>
                    <a:ext uri="{FF2B5EF4-FFF2-40B4-BE49-F238E27FC236}">
                      <a16:creationId xmlns:a16="http://schemas.microsoft.com/office/drawing/2014/main" id="{D8C29322-6296-E308-D76D-CC07E7259F37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688887" y="2880258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" name="Groep 11">
            <a:extLst>
              <a:ext uri="{FF2B5EF4-FFF2-40B4-BE49-F238E27FC236}">
                <a16:creationId xmlns:a16="http://schemas.microsoft.com/office/drawing/2014/main" id="{2C4AD4BE-DB73-68C6-E709-0D0490B161CE}"/>
              </a:ext>
            </a:extLst>
          </p:cNvPr>
          <p:cNvGrpSpPr/>
          <p:nvPr/>
        </p:nvGrpSpPr>
        <p:grpSpPr>
          <a:xfrm>
            <a:off x="2169967" y="3036498"/>
            <a:ext cx="360" cy="360"/>
            <a:chOff x="2169967" y="3036498"/>
            <a:chExt cx="36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8" name="Inkt 7">
                  <a:extLst>
                    <a:ext uri="{FF2B5EF4-FFF2-40B4-BE49-F238E27FC236}">
                      <a16:creationId xmlns:a16="http://schemas.microsoft.com/office/drawing/2014/main" id="{205740F1-2289-528F-69D6-4B086540F3B1}"/>
                    </a:ext>
                  </a:extLst>
                </p14:cNvPr>
                <p14:cNvContentPartPr/>
                <p14:nvPr/>
              </p14:nvContentPartPr>
              <p14:xfrm>
                <a:off x="2169967" y="3036498"/>
                <a:ext cx="360" cy="360"/>
              </p14:xfrm>
            </p:contentPart>
          </mc:Choice>
          <mc:Fallback xmlns="">
            <p:pic>
              <p:nvPicPr>
                <p:cNvPr id="8" name="Inkt 7">
                  <a:extLst>
                    <a:ext uri="{FF2B5EF4-FFF2-40B4-BE49-F238E27FC236}">
                      <a16:creationId xmlns:a16="http://schemas.microsoft.com/office/drawing/2014/main" id="{205740F1-2289-528F-69D6-4B086540F3B1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163847" y="3030378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9" name="Inkt 8">
                  <a:extLst>
                    <a:ext uri="{FF2B5EF4-FFF2-40B4-BE49-F238E27FC236}">
                      <a16:creationId xmlns:a16="http://schemas.microsoft.com/office/drawing/2014/main" id="{C0D254F2-20C4-D6AD-B889-9CDAE75F43FB}"/>
                    </a:ext>
                  </a:extLst>
                </p14:cNvPr>
                <p14:cNvContentPartPr/>
                <p14:nvPr/>
              </p14:nvContentPartPr>
              <p14:xfrm>
                <a:off x="2169967" y="3036498"/>
                <a:ext cx="360" cy="360"/>
              </p14:xfrm>
            </p:contentPart>
          </mc:Choice>
          <mc:Fallback xmlns="">
            <p:pic>
              <p:nvPicPr>
                <p:cNvPr id="9" name="Inkt 8">
                  <a:extLst>
                    <a:ext uri="{FF2B5EF4-FFF2-40B4-BE49-F238E27FC236}">
                      <a16:creationId xmlns:a16="http://schemas.microsoft.com/office/drawing/2014/main" id="{C0D254F2-20C4-D6AD-B889-9CDAE75F43FB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163847" y="3030378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0" name="Inkt 9">
                  <a:extLst>
                    <a:ext uri="{FF2B5EF4-FFF2-40B4-BE49-F238E27FC236}">
                      <a16:creationId xmlns:a16="http://schemas.microsoft.com/office/drawing/2014/main" id="{9EF36CFD-7200-0CF4-6395-F7EFD578C738}"/>
                    </a:ext>
                  </a:extLst>
                </p14:cNvPr>
                <p14:cNvContentPartPr/>
                <p14:nvPr/>
              </p14:nvContentPartPr>
              <p14:xfrm>
                <a:off x="2169967" y="3036498"/>
                <a:ext cx="360" cy="360"/>
              </p14:xfrm>
            </p:contentPart>
          </mc:Choice>
          <mc:Fallback xmlns="">
            <p:pic>
              <p:nvPicPr>
                <p:cNvPr id="10" name="Inkt 9">
                  <a:extLst>
                    <a:ext uri="{FF2B5EF4-FFF2-40B4-BE49-F238E27FC236}">
                      <a16:creationId xmlns:a16="http://schemas.microsoft.com/office/drawing/2014/main" id="{9EF36CFD-7200-0CF4-6395-F7EFD578C738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163847" y="3030378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8" name="Inkt 17">
                <a:extLst>
                  <a:ext uri="{FF2B5EF4-FFF2-40B4-BE49-F238E27FC236}">
                    <a16:creationId xmlns:a16="http://schemas.microsoft.com/office/drawing/2014/main" id="{7124BB68-600C-425A-48A7-DCA7618EEA49}"/>
                  </a:ext>
                </a:extLst>
              </p14:cNvPr>
              <p14:cNvContentPartPr/>
              <p14:nvPr/>
            </p14:nvContentPartPr>
            <p14:xfrm>
              <a:off x="6830527" y="1446738"/>
              <a:ext cx="360" cy="360"/>
            </p14:xfrm>
          </p:contentPart>
        </mc:Choice>
        <mc:Fallback xmlns="">
          <p:pic>
            <p:nvPicPr>
              <p:cNvPr id="18" name="Inkt 17">
                <a:extLst>
                  <a:ext uri="{FF2B5EF4-FFF2-40B4-BE49-F238E27FC236}">
                    <a16:creationId xmlns:a16="http://schemas.microsoft.com/office/drawing/2014/main" id="{7124BB68-600C-425A-48A7-DCA7618EEA49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824407" y="1440618"/>
                <a:ext cx="12600" cy="12600"/>
              </a:xfrm>
              <a:prstGeom prst="rect">
                <a:avLst/>
              </a:prstGeom>
            </p:spPr>
          </p:pic>
        </mc:Fallback>
      </mc:AlternateContent>
      <p:pic>
        <p:nvPicPr>
          <p:cNvPr id="13" name="Afbeelding 12">
            <a:extLst>
              <a:ext uri="{FF2B5EF4-FFF2-40B4-BE49-F238E27FC236}">
                <a16:creationId xmlns:a16="http://schemas.microsoft.com/office/drawing/2014/main" id="{A61C52AE-2862-4751-29F5-A91FFD8D4EA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9136" y="2025850"/>
            <a:ext cx="8564170" cy="394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062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A385FEC7-2358-42A5-8BE4-74069AD4440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23528" y="1749600"/>
            <a:ext cx="9001000" cy="4395600"/>
          </a:xfrm>
        </p:spPr>
        <p:txBody>
          <a:bodyPr/>
          <a:lstStyle/>
          <a:p>
            <a:r>
              <a:rPr lang="nl-NL" sz="2000" dirty="0"/>
              <a:t>Beroepsgerichte keuzevakken</a:t>
            </a:r>
          </a:p>
          <a:p>
            <a:r>
              <a:rPr lang="nl-NL" sz="1400" b="0" i="1" dirty="0"/>
              <a:t>Leerlingen krijgen begin klas 3 informatie over keuzevakken en geven daarna hun keuze door. </a:t>
            </a:r>
          </a:p>
          <a:p>
            <a:endParaRPr lang="nl-NL" sz="1200" b="0" i="1" dirty="0"/>
          </a:p>
          <a:p>
            <a:r>
              <a:rPr lang="nl-NL" b="0" dirty="0"/>
              <a:t>- Leerlingen moeten in de bovenbouw minimaal vier keuzevakken doen.</a:t>
            </a:r>
          </a:p>
          <a:p>
            <a:r>
              <a:rPr lang="nl-NL" b="0" dirty="0"/>
              <a:t>- Er is een breed aanbod over verschillende sectoren: Techniek, </a:t>
            </a:r>
            <a:br>
              <a:rPr lang="nl-NL" b="0" dirty="0"/>
            </a:br>
            <a:r>
              <a:rPr lang="nl-NL" b="0" dirty="0"/>
              <a:t>   Zorg en Welzijn, ICT, Economie.</a:t>
            </a:r>
          </a:p>
          <a:p>
            <a:r>
              <a:rPr lang="nl-NL" b="0" dirty="0"/>
              <a:t>- Leerlingen kunnen uit alle keuzevakken kiezen, ongeacht hun sector.</a:t>
            </a:r>
          </a:p>
          <a:p>
            <a:r>
              <a:rPr lang="nl-NL" b="0" dirty="0"/>
              <a:t>- Elk keuzevak wordt afgesloten met een schoolexamen.</a:t>
            </a:r>
          </a:p>
          <a:p>
            <a:r>
              <a:rPr lang="nl-NL" b="0" dirty="0"/>
              <a:t>- Het gemiddelde van keuzevakken </a:t>
            </a:r>
            <a:r>
              <a:rPr lang="nl-NL" b="0" dirty="0">
                <a:sym typeface="Wingdings" panose="05000000000000000000" pitchFamily="2" charset="2"/>
              </a:rPr>
              <a:t>is het eindcijfer van het keuzedeel. </a:t>
            </a:r>
            <a:endParaRPr lang="nl-NL" b="0" dirty="0"/>
          </a:p>
          <a:p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A8FCF09-0846-4D56-A6E9-3ED12E4DF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Keuzevakken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AAFF673-989C-4BE8-A394-298EFA05915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9AF604D9-9677-4E47-9643-C08173630614}" type="slidenum">
              <a:rPr lang="nl-NL" smtClean="0"/>
              <a:pPr/>
              <a:t>12</a:t>
            </a:fld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6CDE2987-8F1A-4CA9-9E46-F994EC8675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4580700"/>
            <a:ext cx="3457575" cy="186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6348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C1C3B87A-EFA9-4043-9140-8ED05F87403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76000" y="1749600"/>
            <a:ext cx="7772400" cy="48780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7000"/>
              </a:lnSpc>
              <a:buNone/>
            </a:pPr>
            <a:r>
              <a:rPr lang="nl-NL" sz="19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keuzevakken van </a:t>
            </a:r>
            <a:r>
              <a:rPr lang="nl-NL" sz="1900" i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dit</a:t>
            </a:r>
            <a:r>
              <a:rPr lang="nl-NL" sz="19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schooljaar zijn: </a:t>
            </a:r>
            <a:br>
              <a:rPr lang="nl-NL" sz="19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l-NL" sz="19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Plaat- en constructiewerk</a:t>
            </a:r>
          </a:p>
          <a:p>
            <a:pPr>
              <a:lnSpc>
                <a:spcPct val="107000"/>
              </a:lnSpc>
              <a:buNone/>
            </a:pPr>
            <a:r>
              <a:rPr lang="nl-NL" sz="19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Wielophanging- en carrosserie</a:t>
            </a:r>
          </a:p>
          <a:p>
            <a:pPr>
              <a:lnSpc>
                <a:spcPct val="107000"/>
              </a:lnSpc>
              <a:buNone/>
            </a:pPr>
            <a:r>
              <a:rPr lang="nl-NL" sz="19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Booglassen </a:t>
            </a:r>
          </a:p>
          <a:p>
            <a:pPr>
              <a:lnSpc>
                <a:spcPct val="107000"/>
              </a:lnSpc>
              <a:buNone/>
            </a:pPr>
            <a:r>
              <a:rPr lang="nl-NL" sz="19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Verspanende technieken</a:t>
            </a:r>
          </a:p>
          <a:p>
            <a:pPr>
              <a:lnSpc>
                <a:spcPct val="107000"/>
              </a:lnSpc>
              <a:buNone/>
            </a:pPr>
            <a:r>
              <a:rPr lang="nl-NL" sz="19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Zorg &amp; welzijn Kind en Jongere </a:t>
            </a:r>
          </a:p>
          <a:p>
            <a:pPr>
              <a:lnSpc>
                <a:spcPct val="107000"/>
              </a:lnSpc>
              <a:buNone/>
            </a:pPr>
            <a:r>
              <a:rPr lang="nl-NL" sz="19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Zorg &amp; welzijn Volwassen en ouderen</a:t>
            </a:r>
          </a:p>
          <a:p>
            <a:pPr>
              <a:lnSpc>
                <a:spcPct val="107000"/>
              </a:lnSpc>
              <a:buNone/>
            </a:pPr>
            <a:r>
              <a:rPr lang="nl-NL" sz="19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Facilitaire Dienstverlening Ouderhoud en Receptie </a:t>
            </a:r>
          </a:p>
          <a:p>
            <a:pPr>
              <a:lnSpc>
                <a:spcPct val="107000"/>
              </a:lnSpc>
              <a:buNone/>
            </a:pPr>
            <a:r>
              <a:rPr lang="nl-NL" sz="19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Facilitaire Dienstverlening Catering en Inrichting </a:t>
            </a:r>
          </a:p>
          <a:p>
            <a:pPr>
              <a:lnSpc>
                <a:spcPct val="107000"/>
              </a:lnSpc>
              <a:buNone/>
            </a:pPr>
            <a:r>
              <a:rPr lang="nl-NL" sz="19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Ondersteuning bij Sport- en bewegingsactiviteiten</a:t>
            </a:r>
          </a:p>
          <a:p>
            <a:pPr>
              <a:lnSpc>
                <a:spcPct val="107000"/>
              </a:lnSpc>
              <a:buNone/>
            </a:pPr>
            <a:r>
              <a:rPr lang="nl-NL" sz="19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ICT </a:t>
            </a:r>
          </a:p>
          <a:p>
            <a:pPr>
              <a:lnSpc>
                <a:spcPct val="107000"/>
              </a:lnSpc>
              <a:buNone/>
            </a:pPr>
            <a:r>
              <a:rPr lang="nl-NL" sz="19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Netwerk </a:t>
            </a:r>
          </a:p>
          <a:p>
            <a:pPr>
              <a:lnSpc>
                <a:spcPct val="107000"/>
              </a:lnSpc>
              <a:buNone/>
            </a:pPr>
            <a:r>
              <a:rPr lang="nl-NL" sz="19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Audiovisuele productie</a:t>
            </a:r>
          </a:p>
          <a:p>
            <a:pPr>
              <a:lnSpc>
                <a:spcPct val="107000"/>
              </a:lnSpc>
              <a:buNone/>
            </a:pPr>
            <a:r>
              <a:rPr lang="nl-NL" sz="19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Fotografie 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nl-NL" sz="19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Presentatie &amp; Styling</a:t>
            </a:r>
            <a:br>
              <a:rPr lang="nl-NL" sz="19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l-NL" sz="19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Mode &amp; Design</a:t>
            </a:r>
          </a:p>
          <a:p>
            <a:pPr marL="342900" indent="-342900">
              <a:buFont typeface="+mj-lt"/>
              <a:buAutoNum type="arabicPeriod"/>
            </a:pPr>
            <a:endParaRPr lang="nl-NL" b="0" dirty="0"/>
          </a:p>
          <a:p>
            <a:pPr>
              <a:buNone/>
            </a:pPr>
            <a:r>
              <a:rPr lang="nl-NL" dirty="0"/>
              <a:t>Let op: het aanbod kan elk schooljaar veranderen.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398D7A90-E6E1-45CA-AF1F-650A4F90F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Keuzevakken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8D80CD0-ACCD-4C79-9108-BB88D41884B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9AF604D9-9677-4E47-9643-C08173630614}" type="slidenum">
              <a:rPr lang="nl-NL" smtClean="0"/>
              <a:pPr/>
              <a:t>13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721875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EBB2D161-B07E-9046-4A83-C04E593114D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nl-NL" dirty="0"/>
              <a:t>In welke klas kom je?</a:t>
            </a:r>
          </a:p>
          <a:p>
            <a:endParaRPr lang="nl-NL" dirty="0"/>
          </a:p>
          <a:p>
            <a:r>
              <a:rPr lang="nl-NL" b="0" dirty="0"/>
              <a:t>De klassenindeling gaat op basis van sector: Techniek, Z&amp;W of Zakelijke Dienstverlening. </a:t>
            </a:r>
          </a:p>
          <a:p>
            <a:endParaRPr lang="nl-NL" b="0" dirty="0"/>
          </a:p>
          <a:p>
            <a:r>
              <a:rPr lang="nl-NL" b="0" dirty="0"/>
              <a:t>Je kunt dus </a:t>
            </a:r>
            <a:r>
              <a:rPr lang="nl-NL" b="0" u="sng" dirty="0"/>
              <a:t>niet kiezen</a:t>
            </a:r>
            <a:r>
              <a:rPr lang="nl-NL" b="0" dirty="0"/>
              <a:t> bij wie je wel of niet in de klas komt.</a:t>
            </a:r>
            <a:br>
              <a:rPr lang="nl-NL" b="0" dirty="0"/>
            </a:br>
            <a:r>
              <a:rPr lang="nl-NL" b="0" dirty="0"/>
              <a:t>Wij ook niet. </a:t>
            </a:r>
          </a:p>
          <a:p>
            <a:endParaRPr lang="nl-NL" b="0" dirty="0"/>
          </a:p>
          <a:p>
            <a:r>
              <a:rPr lang="nl-NL" dirty="0"/>
              <a:t>Tip: kies de sector die bij jou past,</a:t>
            </a:r>
          </a:p>
          <a:p>
            <a:r>
              <a:rPr lang="nl-NL" dirty="0"/>
              <a:t>niet die je vrienden kiezen!</a:t>
            </a:r>
          </a:p>
          <a:p>
            <a:endParaRPr lang="nl-NL" b="0" dirty="0"/>
          </a:p>
          <a:p>
            <a:r>
              <a:rPr lang="nl-NL" b="0" dirty="0"/>
              <a:t>Je komt elkaar vaak wel weer tegen bij </a:t>
            </a:r>
          </a:p>
          <a:p>
            <a:r>
              <a:rPr lang="nl-NL" b="0" dirty="0"/>
              <a:t>bijvoorbeeld keuzevakken, VOM, </a:t>
            </a:r>
          </a:p>
          <a:p>
            <a:r>
              <a:rPr lang="nl-NL" b="0" dirty="0"/>
              <a:t>Flexuren, T2D en in de pauzes.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B73CA51F-5BD6-571D-8AA3-58C60BA6F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Klas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21CF62D-397F-ED19-769F-7BFA4403CA2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9AF604D9-9677-4E47-9643-C08173630614}" type="slidenum">
              <a:rPr lang="nl-NL" smtClean="0"/>
              <a:pPr/>
              <a:t>14</a:t>
            </a:fld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EC9C6E37-1FA2-B20B-1D6E-0A4427FFD3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4088" y="3920068"/>
            <a:ext cx="3474128" cy="2317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6469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D75326FC-AFCA-C476-65BA-B59B81B2C99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l-NL" dirty="0"/>
              <a:t>Elk vak heeft een PTA, zoals dit PTA-Nederlands: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CE7A4C8-D854-2961-F9F7-0E0472F7A08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9AF604D9-9677-4E47-9643-C08173630614}" type="slidenum">
              <a:rPr lang="nl-NL" smtClean="0"/>
              <a:pPr/>
              <a:t>15</a:t>
            </a:fld>
            <a:endParaRPr 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E8F09118-D386-ECB3-72BF-F1B1F4A683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392" y="2085217"/>
            <a:ext cx="8169608" cy="4542383"/>
          </a:xfrm>
          <a:prstGeom prst="rect">
            <a:avLst/>
          </a:prstGeom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9BA829B9-EB9E-E394-EEB4-653A40162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Programma’s van Toetsing en Afsluiting</a:t>
            </a:r>
          </a:p>
        </p:txBody>
      </p:sp>
    </p:spTree>
    <p:extLst>
      <p:ext uri="{BB962C8B-B14F-4D97-AF65-F5344CB8AC3E}">
        <p14:creationId xmlns:p14="http://schemas.microsoft.com/office/powerpoint/2010/main" val="28758490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xamen">
            <a:extLst>
              <a:ext uri="{FF2B5EF4-FFF2-40B4-BE49-F238E27FC236}">
                <a16:creationId xmlns:a16="http://schemas.microsoft.com/office/drawing/2014/main" id="{399A98A3-68B7-316B-C546-8828ECA9D2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5714" y="4869160"/>
            <a:ext cx="2412286" cy="1607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jdelijke aanduiding voor tekst 8"/>
          <p:cNvSpPr>
            <a:spLocks noGrp="1"/>
          </p:cNvSpPr>
          <p:nvPr>
            <p:ph type="body" sz="quarter" idx="12"/>
          </p:nvPr>
        </p:nvSpPr>
        <p:spPr>
          <a:xfrm>
            <a:off x="576000" y="1548000"/>
            <a:ext cx="7772400" cy="5193368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nl-NL" dirty="0"/>
              <a:t>Theorievakken: </a:t>
            </a:r>
          </a:p>
          <a:p>
            <a:pPr>
              <a:buNone/>
            </a:pPr>
            <a:r>
              <a:rPr lang="nl-NL" b="0" dirty="0"/>
              <a:t>Schoolexamen (PTA) en Centraal Examen. Het gemiddelde daarvan is het eindcijfer. </a:t>
            </a:r>
          </a:p>
          <a:p>
            <a:pPr>
              <a:buNone/>
            </a:pPr>
            <a:endParaRPr lang="nl-NL" b="0" dirty="0"/>
          </a:p>
          <a:p>
            <a:pPr>
              <a:buNone/>
            </a:pPr>
            <a:r>
              <a:rPr lang="nl-NL" dirty="0"/>
              <a:t>Schoolexamenvakken:</a:t>
            </a:r>
            <a:br>
              <a:rPr lang="nl-NL" b="0" dirty="0"/>
            </a:br>
            <a:r>
              <a:rPr lang="nl-NL" b="0" dirty="0"/>
              <a:t>Keuzevakken, Kunstvakken (CKV), maatschappijleer, bewegingsonderwijs, Loopbaanoriëntatie  en Begeleiding (LOB) en rekenen (voor leerlingen zonder wiskunde) worden alleen afgesloten met een schoolexamencijfer. </a:t>
            </a:r>
            <a:br>
              <a:rPr lang="nl-NL" b="0" dirty="0"/>
            </a:br>
            <a:endParaRPr lang="nl-NL" b="0" dirty="0"/>
          </a:p>
          <a:p>
            <a:pPr>
              <a:buNone/>
            </a:pPr>
            <a:r>
              <a:rPr lang="nl-NL" dirty="0"/>
              <a:t>DVPR:</a:t>
            </a:r>
            <a:br>
              <a:rPr lang="nl-NL" b="0" dirty="0"/>
            </a:br>
            <a:r>
              <a:rPr lang="nl-NL" b="0" dirty="0"/>
              <a:t>Schoolexamen (PTA) en Centraal Schriftelijk en Praktisch examen (CSPE). </a:t>
            </a:r>
            <a:br>
              <a:rPr lang="nl-NL" b="0" dirty="0"/>
            </a:br>
            <a:r>
              <a:rPr lang="nl-NL" b="0" dirty="0"/>
              <a:t>Het gemiddelde daarvan is het eindcijfer. </a:t>
            </a:r>
          </a:p>
          <a:p>
            <a:pPr>
              <a:buNone/>
            </a:pPr>
            <a:endParaRPr lang="nl-NL" b="0" dirty="0"/>
          </a:p>
          <a:p>
            <a:pPr>
              <a:buNone/>
            </a:pPr>
            <a:r>
              <a:rPr lang="nl-NL" b="0" i="1" dirty="0"/>
              <a:t>Tijdens de bovenbouwperiode wordt de  ontwikkeling </a:t>
            </a:r>
          </a:p>
          <a:p>
            <a:pPr>
              <a:buNone/>
            </a:pPr>
            <a:r>
              <a:rPr lang="nl-NL" b="0" i="1" dirty="0"/>
              <a:t>van de leerling nauwlettend gevolgd. </a:t>
            </a:r>
            <a:br>
              <a:rPr lang="nl-NL" b="0" i="1" dirty="0"/>
            </a:br>
            <a:r>
              <a:rPr lang="nl-NL" b="0" i="1" dirty="0"/>
              <a:t>Soms is er een 5e jaar nodig.</a:t>
            </a:r>
          </a:p>
          <a:p>
            <a:pPr>
              <a:buNone/>
            </a:pPr>
            <a:endParaRPr lang="nl-NL" b="0" i="1" dirty="0"/>
          </a:p>
          <a:p>
            <a:pPr>
              <a:buNone/>
            </a:pPr>
            <a:endParaRPr lang="nl-NL" b="0" i="1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nl-NL" dirty="0"/>
              <a:t>Examen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680954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174B2520-6615-BDEF-BEFC-B6D1BE7C6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veilige route op de studiewijzer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B5F7C7E-D52E-FE1C-650A-00B6C4E37B4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9AF604D9-9677-4E47-9643-C08173630614}" type="slidenum">
              <a:rPr lang="nl-NL" smtClean="0"/>
              <a:pPr/>
              <a:t>17</a:t>
            </a:fld>
            <a:endParaRPr lang="nl-NL" dirty="0"/>
          </a:p>
        </p:txBody>
      </p:sp>
      <p:pic>
        <p:nvPicPr>
          <p:cNvPr id="5" name="Afbeelding 4" descr="Afbeelding met tekst, schermopname, Lettertype, ontvangst&#10;&#10;Door AI gegenereerde inhoud is mogelijk onjuist.">
            <a:extLst>
              <a:ext uri="{FF2B5EF4-FFF2-40B4-BE49-F238E27FC236}">
                <a16:creationId xmlns:a16="http://schemas.microsoft.com/office/drawing/2014/main" id="{33F1A93C-21AF-C1DC-4F54-77FAE98418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2231216"/>
            <a:ext cx="6249272" cy="4439270"/>
          </a:xfrm>
          <a:prstGeom prst="rect">
            <a:avLst/>
          </a:prstGeom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141311F1-D56A-1FBB-2145-DDDD06358193}"/>
              </a:ext>
            </a:extLst>
          </p:cNvPr>
          <p:cNvSpPr txBox="1"/>
          <p:nvPr/>
        </p:nvSpPr>
        <p:spPr>
          <a:xfrm>
            <a:off x="656568" y="1844824"/>
            <a:ext cx="7731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rgbClr val="D60093"/>
                </a:solidFill>
              </a:rPr>
              <a:t>De veilige route is de snelste, maar niet de enige weg naar het examen.</a:t>
            </a:r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AD0E9C2F-ADCA-A58F-3133-64CF3083E592}"/>
              </a:ext>
            </a:extLst>
          </p:cNvPr>
          <p:cNvSpPr/>
          <p:nvPr/>
        </p:nvSpPr>
        <p:spPr>
          <a:xfrm>
            <a:off x="6012160" y="2348880"/>
            <a:ext cx="992688" cy="4278720"/>
          </a:xfrm>
          <a:prstGeom prst="rect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437458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F6E836E2-9850-4887-150E-96516C903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Hoera, een diploma. Of niet. En wat nu?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E5AEDBE-F535-191E-8779-F8EF927213C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9AF604D9-9677-4E47-9643-C08173630614}" type="slidenum">
              <a:rPr lang="nl-NL" smtClean="0"/>
              <a:pPr/>
              <a:t>18</a:t>
            </a:fld>
            <a:endParaRPr 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DB36D521-2D80-5262-BFB3-65056A65B2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178" y="1707751"/>
            <a:ext cx="8011643" cy="4829849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52B5982E-D643-355B-A01D-0FB9143C6FDF}"/>
              </a:ext>
            </a:extLst>
          </p:cNvPr>
          <p:cNvSpPr txBox="1"/>
          <p:nvPr/>
        </p:nvSpPr>
        <p:spPr>
          <a:xfrm>
            <a:off x="674880" y="1772816"/>
            <a:ext cx="4540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Er zijn veel routes naar opleidingen en werk. </a:t>
            </a:r>
          </a:p>
        </p:txBody>
      </p:sp>
    </p:spTree>
    <p:extLst>
      <p:ext uri="{BB962C8B-B14F-4D97-AF65-F5344CB8AC3E}">
        <p14:creationId xmlns:p14="http://schemas.microsoft.com/office/powerpoint/2010/main" val="17549796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>
              <a:buNone/>
            </a:pPr>
            <a:r>
              <a:rPr lang="nl-NL" dirty="0"/>
              <a:t>Check de website of vraag het de mentor.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Vragen?	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9AF604D9-9677-4E47-9643-C08173630614}" type="slidenum">
              <a:rPr lang="nl-NL" smtClean="0"/>
              <a:pPr/>
              <a:t>19</a:t>
            </a:fld>
            <a:endParaRPr lang="nl-NL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091214"/>
            <a:ext cx="1604566" cy="3462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6055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2"/>
          </p:nvPr>
        </p:nvSpPr>
        <p:spPr>
          <a:xfrm>
            <a:off x="576000" y="1749600"/>
            <a:ext cx="7772400" cy="4631728"/>
          </a:xfrm>
        </p:spPr>
        <p:txBody>
          <a:bodyPr>
            <a:normAutofit fontScale="92500"/>
          </a:bodyPr>
          <a:lstStyle/>
          <a:p>
            <a:r>
              <a:rPr lang="nl-NL" dirty="0"/>
              <a:t>Wat is het vmbo:    </a:t>
            </a:r>
            <a:r>
              <a:rPr lang="nl-NL" b="0" u="sng" dirty="0"/>
              <a:t>voorbereidend</a:t>
            </a:r>
            <a:r>
              <a:rPr lang="nl-NL" b="0" dirty="0"/>
              <a:t> middelbaar beroepsonderwijs</a:t>
            </a:r>
            <a:br>
              <a:rPr lang="nl-NL" dirty="0"/>
            </a:br>
            <a:r>
              <a:rPr lang="nl-NL" dirty="0"/>
              <a:t> </a:t>
            </a:r>
            <a:br>
              <a:rPr lang="nl-NL" dirty="0"/>
            </a:br>
            <a:r>
              <a:rPr lang="nl-NL" dirty="0"/>
              <a:t> 	</a:t>
            </a:r>
            <a:r>
              <a:rPr lang="nl-NL" b="0" dirty="0"/>
              <a:t>Voorbereidend, dus geen eindonderwijs!</a:t>
            </a:r>
          </a:p>
          <a:p>
            <a:pPr algn="ctr"/>
            <a:endParaRPr lang="nl-NL" dirty="0"/>
          </a:p>
          <a:p>
            <a:r>
              <a:rPr lang="nl-NL" dirty="0"/>
              <a:t>Binnen het vmbo zijn er 4 niveaus (leerwegen):</a:t>
            </a:r>
          </a:p>
          <a:p>
            <a:pPr lvl="1"/>
            <a:r>
              <a:rPr lang="nl-NL" sz="1600" b="0" dirty="0"/>
              <a:t>Basisberoepsgerichte leerweg (BB)</a:t>
            </a:r>
            <a:r>
              <a:rPr lang="nl-NL" sz="1600" baseline="30000" dirty="0"/>
              <a:t>*</a:t>
            </a:r>
            <a:endParaRPr lang="nl-NL" sz="1600" dirty="0"/>
          </a:p>
          <a:p>
            <a:pPr lvl="1"/>
            <a:r>
              <a:rPr lang="nl-NL" sz="1600" b="0" dirty="0"/>
              <a:t>Kaderberoepsgerichte leerweg (KB)</a:t>
            </a:r>
            <a:r>
              <a:rPr lang="nl-NL" sz="1600" baseline="30000" dirty="0"/>
              <a:t>*</a:t>
            </a:r>
            <a:endParaRPr lang="nl-NL" sz="1600" dirty="0"/>
          </a:p>
          <a:p>
            <a:pPr lvl="1"/>
            <a:r>
              <a:rPr lang="nl-NL" sz="1600" b="0" dirty="0"/>
              <a:t>Gemengde leerweg (GL)</a:t>
            </a:r>
          </a:p>
          <a:p>
            <a:pPr lvl="1"/>
            <a:r>
              <a:rPr lang="nl-NL" sz="1600" b="0" dirty="0"/>
              <a:t>Theoretische leerweg (TL)</a:t>
            </a:r>
            <a:r>
              <a:rPr lang="nl-NL" sz="1600" b="0" baseline="30000" dirty="0"/>
              <a:t>*</a:t>
            </a:r>
            <a:endParaRPr lang="nl-NL" sz="1600" b="0" dirty="0"/>
          </a:p>
          <a:p>
            <a:pPr lvl="1"/>
            <a:endParaRPr lang="nl-NL" dirty="0"/>
          </a:p>
          <a:p>
            <a:pPr marL="18000" lvl="1" indent="0">
              <a:buNone/>
            </a:pPr>
            <a:r>
              <a:rPr lang="nl-NL" dirty="0"/>
              <a:t>Binnen een leerweg volgen de leerlingen een </a:t>
            </a:r>
            <a:r>
              <a:rPr lang="nl-NL" u="sng" dirty="0"/>
              <a:t>profiel</a:t>
            </a:r>
            <a:r>
              <a:rPr lang="nl-NL" dirty="0"/>
              <a:t>. </a:t>
            </a:r>
            <a:br>
              <a:rPr lang="nl-NL" dirty="0"/>
            </a:br>
            <a:r>
              <a:rPr lang="nl-NL" dirty="0"/>
              <a:t>Op Mariëndael is er één profiel: Diensten en producten (D&amp;P).</a:t>
            </a:r>
          </a:p>
          <a:p>
            <a:pPr marL="18000" lvl="1" indent="0">
              <a:buNone/>
            </a:pPr>
            <a:endParaRPr lang="nl-NL" dirty="0"/>
          </a:p>
          <a:p>
            <a:pPr marL="18000" lvl="1" indent="0">
              <a:buNone/>
            </a:pPr>
            <a:endParaRPr lang="nl-NL" dirty="0"/>
          </a:p>
          <a:p>
            <a:pPr marL="18000" lvl="1" indent="0">
              <a:buNone/>
            </a:pPr>
            <a:r>
              <a:rPr lang="nl-NL" sz="1600" b="0" dirty="0"/>
              <a:t>* Aanbod Mariëndael</a:t>
            </a:r>
          </a:p>
          <a:p>
            <a:pPr marL="18000" lvl="1" indent="0">
              <a:buNone/>
            </a:pPr>
            <a:endParaRPr lang="nl-NL" u="sng" baseline="30000" dirty="0"/>
          </a:p>
          <a:p>
            <a:pPr marL="18000" lvl="1" indent="0">
              <a:buNone/>
            </a:pPr>
            <a:endParaRPr lang="nl-NL" u="sng" baseline="300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11560" y="692696"/>
            <a:ext cx="7809307" cy="864000"/>
          </a:xfrm>
        </p:spPr>
        <p:txBody>
          <a:bodyPr/>
          <a:lstStyle/>
          <a:p>
            <a:r>
              <a:rPr lang="nl-NL" dirty="0"/>
              <a:t>Uitleg vmbo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9AF604D9-9677-4E47-9643-C08173630614}" type="slidenum">
              <a:rPr lang="nl-NL" smtClean="0"/>
              <a:pPr/>
              <a:t>2</a:t>
            </a:fld>
            <a:endParaRPr lang="nl-NL" dirty="0"/>
          </a:p>
        </p:txBody>
      </p:sp>
      <p:cxnSp>
        <p:nvCxnSpPr>
          <p:cNvPr id="6" name="Rechte verbindingslijn met pijl 5">
            <a:extLst>
              <a:ext uri="{FF2B5EF4-FFF2-40B4-BE49-F238E27FC236}">
                <a16:creationId xmlns:a16="http://schemas.microsoft.com/office/drawing/2014/main" id="{D7189045-FA0B-898C-5FCC-5A5673412BA9}"/>
              </a:ext>
            </a:extLst>
          </p:cNvPr>
          <p:cNvCxnSpPr>
            <a:cxnSpLocks/>
          </p:cNvCxnSpPr>
          <p:nvPr/>
        </p:nvCxnSpPr>
        <p:spPr>
          <a:xfrm>
            <a:off x="2123728" y="2132856"/>
            <a:ext cx="144016" cy="2160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69355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1FF02602-4157-2B76-EF9E-386423A4DF8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528" y="2060848"/>
            <a:ext cx="10540339" cy="4273351"/>
          </a:xfrm>
          <a:prstGeom prst="rect">
            <a:avLst/>
          </a:prstGeom>
        </p:spPr>
      </p:pic>
      <p:sp>
        <p:nvSpPr>
          <p:cNvPr id="5" name="Titel 4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nl-NL" dirty="0"/>
              <a:t>VMBO in schema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5"/>
            <p:custDataLst>
              <p:tags r:id="rId3"/>
            </p:custDataLst>
          </p:nvPr>
        </p:nvSpPr>
        <p:spPr/>
        <p:txBody>
          <a:bodyPr/>
          <a:lstStyle/>
          <a:p>
            <a:fld id="{9AF604D9-9677-4E47-9643-C08173630614}" type="slidenum">
              <a:rPr lang="nl-NL" smtClean="0"/>
              <a:pPr/>
              <a:t>3</a:t>
            </a:fld>
            <a:endParaRPr lang="nl-NL" dirty="0"/>
          </a:p>
        </p:txBody>
      </p:sp>
      <p:sp>
        <p:nvSpPr>
          <p:cNvPr id="2" name="Rechthoek 1"/>
          <p:cNvSpPr/>
          <p:nvPr/>
        </p:nvSpPr>
        <p:spPr>
          <a:xfrm>
            <a:off x="3707904" y="3068960"/>
            <a:ext cx="5256584" cy="3096343"/>
          </a:xfrm>
          <a:prstGeom prst="rect">
            <a:avLst/>
          </a:prstGeom>
          <a:noFill/>
          <a:ln w="603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95742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2"/>
          </p:nvPr>
        </p:nvSpPr>
        <p:spPr>
          <a:xfrm>
            <a:off x="467544" y="1749600"/>
            <a:ext cx="8676456" cy="4395600"/>
          </a:xfrm>
        </p:spPr>
        <p:txBody>
          <a:bodyPr>
            <a:normAutofit/>
          </a:bodyPr>
          <a:lstStyle/>
          <a:p>
            <a:pPr marL="18000" lvl="1" indent="0">
              <a:buNone/>
            </a:pPr>
            <a:r>
              <a:rPr lang="nl-NL" dirty="0"/>
              <a:t>De overstap naar de bovenbouw is altijd een grote overgang.</a:t>
            </a:r>
          </a:p>
          <a:p>
            <a:pPr marL="18000" lvl="1" indent="0">
              <a:buNone/>
            </a:pPr>
            <a:r>
              <a:rPr lang="nl-NL" dirty="0"/>
              <a:t>Er worden veel vaardigheden van de leerlingen gevraagd: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Overstap OB </a:t>
            </a:r>
            <a:r>
              <a:rPr lang="nl-NL" dirty="0">
                <a:sym typeface="Wingdings" panose="05000000000000000000" pitchFamily="2" charset="2"/>
              </a:rPr>
              <a:t> BB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9AF604D9-9677-4E47-9643-C08173630614}" type="slidenum">
              <a:rPr lang="nl-NL" smtClean="0"/>
              <a:pPr/>
              <a:t>4</a:t>
            </a:fld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F6B227E9-5010-4ED7-84BF-DCF7F60645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7467" y="4566696"/>
            <a:ext cx="3288365" cy="1880904"/>
          </a:xfrm>
          <a:prstGeom prst="rect">
            <a:avLst/>
          </a:prstGeom>
        </p:spPr>
      </p:pic>
      <p:graphicFrame>
        <p:nvGraphicFramePr>
          <p:cNvPr id="7" name="Tabel 6">
            <a:extLst>
              <a:ext uri="{FF2B5EF4-FFF2-40B4-BE49-F238E27FC236}">
                <a16:creationId xmlns:a16="http://schemas.microsoft.com/office/drawing/2014/main" id="{ECAC6F45-BC7C-F18D-9E0E-57EB253FB6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8184262"/>
              </p:ext>
            </p:extLst>
          </p:nvPr>
        </p:nvGraphicFramePr>
        <p:xfrm>
          <a:off x="685489" y="2921748"/>
          <a:ext cx="7557614" cy="201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41190">
                  <a:extLst>
                    <a:ext uri="{9D8B030D-6E8A-4147-A177-3AD203B41FA5}">
                      <a16:colId xmlns:a16="http://schemas.microsoft.com/office/drawing/2014/main" val="2496348600"/>
                    </a:ext>
                  </a:extLst>
                </a:gridCol>
                <a:gridCol w="3816424">
                  <a:extLst>
                    <a:ext uri="{9D8B030D-6E8A-4147-A177-3AD203B41FA5}">
                      <a16:colId xmlns:a16="http://schemas.microsoft.com/office/drawing/2014/main" val="674966701"/>
                    </a:ext>
                  </a:extLst>
                </a:gridCol>
              </a:tblGrid>
              <a:tr h="434072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dirty="0">
                          <a:solidFill>
                            <a:srgbClr val="E0007F"/>
                          </a:solidFill>
                        </a:rPr>
                        <a:t>Werken met studiewijzers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dirty="0">
                          <a:solidFill>
                            <a:srgbClr val="E0007F"/>
                          </a:solidFill>
                        </a:rPr>
                        <a:t>Plannen en organiseren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dirty="0">
                          <a:solidFill>
                            <a:srgbClr val="E0007F"/>
                          </a:solidFill>
                        </a:rPr>
                        <a:t>Huiswerk maken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dirty="0">
                          <a:solidFill>
                            <a:srgbClr val="E0007F"/>
                          </a:solidFill>
                        </a:rPr>
                        <a:t>Omgaan met regels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dirty="0">
                          <a:solidFill>
                            <a:srgbClr val="E0007F"/>
                          </a:solidFill>
                        </a:rPr>
                        <a:t>Omgaan met druk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dirty="0">
                          <a:solidFill>
                            <a:srgbClr val="E0007F"/>
                          </a:solidFill>
                        </a:rPr>
                        <a:t>Samenwerken met iedereen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dirty="0">
                          <a:solidFill>
                            <a:srgbClr val="E0007F"/>
                          </a:solidFill>
                        </a:rPr>
                        <a:t>Keuzes maken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b="1" dirty="0">
                          <a:solidFill>
                            <a:srgbClr val="E0007F"/>
                          </a:solidFill>
                        </a:rPr>
                        <a:t>Zelfstandigheid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b="1" dirty="0">
                          <a:solidFill>
                            <a:srgbClr val="E0007F"/>
                          </a:solidFill>
                        </a:rPr>
                        <a:t>Verantwoordelijkheid nemen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b="1" dirty="0">
                          <a:solidFill>
                            <a:srgbClr val="E0007F"/>
                          </a:solidFill>
                        </a:rPr>
                        <a:t>Initiatief nemen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b="1" dirty="0">
                          <a:solidFill>
                            <a:srgbClr val="E0007F"/>
                          </a:solidFill>
                        </a:rPr>
                        <a:t>Hoger tempo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b="1" dirty="0">
                          <a:solidFill>
                            <a:srgbClr val="E0007F"/>
                          </a:solidFill>
                        </a:rPr>
                        <a:t>Stagelopen</a:t>
                      </a:r>
                    </a:p>
                    <a:p>
                      <a:endParaRPr lang="nl-NL" dirty="0">
                        <a:solidFill>
                          <a:srgbClr val="E0007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034955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44144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4E439933-99C6-23D1-9DA7-716C243E939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11560" y="1442424"/>
            <a:ext cx="7772400" cy="55446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nl-NL" sz="1600" b="0" dirty="0"/>
              <a:t>-	</a:t>
            </a:r>
            <a:r>
              <a:rPr lang="nl-NL" b="0" u="sng" dirty="0"/>
              <a:t>FLEX-lessen</a:t>
            </a:r>
            <a:r>
              <a:rPr lang="nl-NL" b="0" dirty="0"/>
              <a:t> (</a:t>
            </a:r>
            <a:r>
              <a:rPr lang="nl-NL" sz="1600" b="0" dirty="0"/>
              <a:t>leerlingen kiezen zelf voor een schoolvak)</a:t>
            </a:r>
            <a:br>
              <a:rPr lang="nl-NL" sz="1600" b="0" dirty="0"/>
            </a:br>
            <a:r>
              <a:rPr lang="nl-NL" sz="1600" b="0" dirty="0"/>
              <a:t> 	</a:t>
            </a:r>
            <a:r>
              <a:rPr lang="nl-NL" sz="1400" b="0" dirty="0">
                <a:sym typeface="Wingdings" panose="05000000000000000000" pitchFamily="2" charset="2"/>
              </a:rPr>
              <a:t> Keuzes maken</a:t>
            </a:r>
            <a:br>
              <a:rPr lang="nl-NL" sz="1400" b="0" dirty="0">
                <a:sym typeface="Wingdings" panose="05000000000000000000" pitchFamily="2" charset="2"/>
              </a:rPr>
            </a:br>
            <a:r>
              <a:rPr lang="nl-NL" sz="1400" b="0" dirty="0">
                <a:sym typeface="Wingdings" panose="05000000000000000000" pitchFamily="2" charset="2"/>
              </a:rPr>
              <a:t> 	 Verantwoordelijkheid nemen</a:t>
            </a:r>
            <a:br>
              <a:rPr lang="nl-NL" sz="1400" b="0" dirty="0">
                <a:sym typeface="Wingdings" panose="05000000000000000000" pitchFamily="2" charset="2"/>
              </a:rPr>
            </a:br>
            <a:r>
              <a:rPr lang="nl-NL" sz="1400" b="0" dirty="0">
                <a:sym typeface="Wingdings" panose="05000000000000000000" pitchFamily="2" charset="2"/>
              </a:rPr>
              <a:t> 	 Zelfstandigheid bevorderen</a:t>
            </a:r>
            <a:br>
              <a:rPr lang="nl-NL" sz="1400" b="0" dirty="0">
                <a:sym typeface="Wingdings" panose="05000000000000000000" pitchFamily="2" charset="2"/>
              </a:rPr>
            </a:br>
            <a:endParaRPr lang="nl-NL" sz="1400" b="0" dirty="0"/>
          </a:p>
          <a:p>
            <a:r>
              <a:rPr lang="nl-NL" sz="1600" b="0" dirty="0"/>
              <a:t>-	</a:t>
            </a:r>
            <a:r>
              <a:rPr lang="nl-NL" sz="1600" b="0" u="sng" dirty="0"/>
              <a:t>VOM </a:t>
            </a:r>
            <a:r>
              <a:rPr lang="nl-NL" sz="1600" b="0" dirty="0"/>
              <a:t>(vakoverstijgende module)</a:t>
            </a:r>
            <a:br>
              <a:rPr lang="nl-NL" sz="1600" b="0" dirty="0"/>
            </a:br>
            <a:r>
              <a:rPr lang="nl-NL" sz="1600" b="0" dirty="0"/>
              <a:t>	</a:t>
            </a:r>
            <a:r>
              <a:rPr lang="nl-NL" sz="1400" b="0" dirty="0">
                <a:sym typeface="Wingdings" panose="05000000000000000000" pitchFamily="2" charset="2"/>
              </a:rPr>
              <a:t> Werken aan zelfgekozen doelen</a:t>
            </a:r>
            <a:br>
              <a:rPr lang="nl-NL" sz="1400" b="0" dirty="0">
                <a:sym typeface="Wingdings" panose="05000000000000000000" pitchFamily="2" charset="2"/>
              </a:rPr>
            </a:br>
            <a:r>
              <a:rPr lang="nl-NL" sz="1400" b="0" dirty="0">
                <a:sym typeface="Wingdings" panose="05000000000000000000" pitchFamily="2" charset="2"/>
              </a:rPr>
              <a:t> 	 Keuzes maken</a:t>
            </a:r>
            <a:br>
              <a:rPr lang="nl-NL" sz="1400" b="0" dirty="0">
                <a:sym typeface="Wingdings" panose="05000000000000000000" pitchFamily="2" charset="2"/>
              </a:rPr>
            </a:br>
            <a:r>
              <a:rPr lang="nl-NL" sz="1400" b="0" dirty="0">
                <a:sym typeface="Wingdings" panose="05000000000000000000" pitchFamily="2" charset="2"/>
              </a:rPr>
              <a:t> 	 Verantwoordelijkheid nemen</a:t>
            </a:r>
            <a:br>
              <a:rPr lang="nl-NL" sz="1400" b="0" dirty="0">
                <a:sym typeface="Wingdings" panose="05000000000000000000" pitchFamily="2" charset="2"/>
              </a:rPr>
            </a:br>
            <a:endParaRPr lang="nl-NL" sz="1400" b="0" dirty="0"/>
          </a:p>
          <a:p>
            <a:r>
              <a:rPr lang="nl-NL" sz="1600" b="0" dirty="0"/>
              <a:t>- 	</a:t>
            </a:r>
            <a:r>
              <a:rPr lang="nl-NL" sz="1600" b="0" u="sng" dirty="0" err="1"/>
              <a:t>Talenttweedaagse</a:t>
            </a:r>
            <a:br>
              <a:rPr lang="nl-NL" sz="1600" b="0" u="sng" dirty="0"/>
            </a:br>
            <a:r>
              <a:rPr lang="nl-NL" sz="1600" b="0" dirty="0"/>
              <a:t> 	</a:t>
            </a:r>
            <a:r>
              <a:rPr lang="nl-NL" sz="1400" b="0" dirty="0">
                <a:sym typeface="Wingdings" panose="05000000000000000000" pitchFamily="2" charset="2"/>
              </a:rPr>
              <a:t> Werken aan zelfgekozen doelen</a:t>
            </a:r>
            <a:br>
              <a:rPr lang="nl-NL" sz="1400" b="0" dirty="0">
                <a:sym typeface="Wingdings" panose="05000000000000000000" pitchFamily="2" charset="2"/>
              </a:rPr>
            </a:br>
            <a:r>
              <a:rPr lang="nl-NL" sz="1400" b="0" dirty="0">
                <a:sym typeface="Wingdings" panose="05000000000000000000" pitchFamily="2" charset="2"/>
              </a:rPr>
              <a:t> 	 Keuzes maken</a:t>
            </a:r>
            <a:br>
              <a:rPr lang="nl-NL" sz="1400" b="0" dirty="0">
                <a:sym typeface="Wingdings" panose="05000000000000000000" pitchFamily="2" charset="2"/>
              </a:rPr>
            </a:br>
            <a:r>
              <a:rPr lang="nl-NL" sz="1400" b="0" dirty="0">
                <a:sym typeface="Wingdings" panose="05000000000000000000" pitchFamily="2" charset="2"/>
              </a:rPr>
              <a:t> 	 Verantwoordelijkheid nemen</a:t>
            </a:r>
            <a:br>
              <a:rPr lang="nl-NL" sz="1400" b="0" dirty="0">
                <a:sym typeface="Wingdings" panose="05000000000000000000" pitchFamily="2" charset="2"/>
              </a:rPr>
            </a:br>
            <a:endParaRPr lang="nl-NL" sz="1400" b="0" u="sng" dirty="0"/>
          </a:p>
          <a:p>
            <a:r>
              <a:rPr lang="nl-NL" sz="1600" b="0" dirty="0"/>
              <a:t>- 	</a:t>
            </a:r>
            <a:r>
              <a:rPr lang="nl-NL" sz="1600" b="0" u="sng" dirty="0"/>
              <a:t>Studiedagen</a:t>
            </a:r>
            <a:br>
              <a:rPr lang="nl-NL" sz="1600" b="0" dirty="0"/>
            </a:br>
            <a:r>
              <a:rPr lang="nl-NL" sz="1600" b="0" dirty="0"/>
              <a:t> 	</a:t>
            </a:r>
            <a:r>
              <a:rPr lang="nl-NL" sz="1400" b="0" dirty="0">
                <a:sym typeface="Wingdings" panose="05000000000000000000" pitchFamily="2" charset="2"/>
              </a:rPr>
              <a:t> Opdrachten maken en leren voor toetsen</a:t>
            </a:r>
            <a:endParaRPr lang="nl-NL" sz="1400" b="0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AE82C0A6-0F56-38CD-916D-8661964E1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346" y="548680"/>
            <a:ext cx="7809307" cy="864000"/>
          </a:xfrm>
        </p:spPr>
        <p:txBody>
          <a:bodyPr/>
          <a:lstStyle/>
          <a:p>
            <a:r>
              <a:rPr lang="nl-NL" dirty="0"/>
              <a:t>Werken aan vaardigheden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45F33BA-18D0-19BE-591D-65DB2820870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9AF604D9-9677-4E47-9643-C08173630614}" type="slidenum">
              <a:rPr lang="nl-NL" smtClean="0"/>
              <a:pPr/>
              <a:t>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262293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2"/>
          </p:nvPr>
        </p:nvSpPr>
        <p:spPr>
          <a:xfrm>
            <a:off x="576000" y="1749600"/>
            <a:ext cx="7772400" cy="4631728"/>
          </a:xfrm>
        </p:spPr>
        <p:txBody>
          <a:bodyPr>
            <a:normAutofit/>
          </a:bodyPr>
          <a:lstStyle/>
          <a:p>
            <a:r>
              <a:rPr lang="nl-NL" sz="2000" dirty="0"/>
              <a:t>Voor alle leerlingen:</a:t>
            </a:r>
          </a:p>
          <a:p>
            <a:endParaRPr lang="nl-NL" sz="2000" dirty="0"/>
          </a:p>
          <a:p>
            <a:pPr lvl="1"/>
            <a:r>
              <a:rPr lang="nl-NL" sz="2000" b="0" dirty="0"/>
              <a:t>Nederlands</a:t>
            </a:r>
          </a:p>
          <a:p>
            <a:pPr lvl="1"/>
            <a:r>
              <a:rPr lang="nl-NL" sz="2000" b="0" dirty="0"/>
              <a:t>Engels</a:t>
            </a:r>
          </a:p>
          <a:p>
            <a:pPr lvl="1"/>
            <a:r>
              <a:rPr lang="nl-NL" sz="2000" b="0" dirty="0"/>
              <a:t>Rekenen</a:t>
            </a:r>
          </a:p>
          <a:p>
            <a:pPr lvl="1"/>
            <a:r>
              <a:rPr lang="nl-NL" sz="2000" b="0" dirty="0"/>
              <a:t>Kunstvak 1*</a:t>
            </a:r>
          </a:p>
          <a:p>
            <a:pPr lvl="1"/>
            <a:r>
              <a:rPr lang="nl-NL" sz="2000" b="0" dirty="0"/>
              <a:t>Maatschappijleer*</a:t>
            </a:r>
          </a:p>
          <a:p>
            <a:pPr lvl="1"/>
            <a:r>
              <a:rPr lang="nl-NL" sz="2000" b="0" dirty="0"/>
              <a:t>Bewegingsonderwijs (BWO)*</a:t>
            </a:r>
          </a:p>
          <a:p>
            <a:pPr lvl="1"/>
            <a:r>
              <a:rPr lang="nl-NL" sz="2000" b="0" dirty="0"/>
              <a:t>Loopbaan oriëntatie en begeleiding (LOB)</a:t>
            </a:r>
            <a:r>
              <a:rPr lang="nl-NL" sz="2000" b="0" baseline="30000" dirty="0"/>
              <a:t>*</a:t>
            </a:r>
          </a:p>
          <a:p>
            <a:pPr lvl="1"/>
            <a:endParaRPr lang="nl-NL" sz="2000" b="0" baseline="30000" dirty="0"/>
          </a:p>
          <a:p>
            <a:pPr lvl="1"/>
            <a:endParaRPr lang="nl-NL" sz="2000" b="0" baseline="30000" dirty="0"/>
          </a:p>
          <a:p>
            <a:pPr marL="18000" lvl="1" indent="0">
              <a:buNone/>
            </a:pPr>
            <a:endParaRPr lang="nl-NL" sz="2000" b="0" baseline="30000" dirty="0"/>
          </a:p>
          <a:p>
            <a:pPr marL="18000" lvl="1" indent="0">
              <a:buNone/>
            </a:pPr>
            <a:r>
              <a:rPr lang="nl-NL" sz="1400" b="0" dirty="0"/>
              <a:t>* Deze vakken worden afgerond met alleen een schoolexamencijfer, niet met een </a:t>
            </a:r>
            <a:br>
              <a:rPr lang="nl-NL" sz="1400" b="0" dirty="0"/>
            </a:br>
            <a:r>
              <a:rPr lang="nl-NL" sz="1400" b="0" dirty="0"/>
              <a:t>   centraal examen.</a:t>
            </a:r>
          </a:p>
          <a:p>
            <a:pPr marL="18000" lvl="1" indent="0">
              <a:buNone/>
            </a:pPr>
            <a:endParaRPr lang="nl-NL" dirty="0"/>
          </a:p>
          <a:p>
            <a:pPr lvl="1">
              <a:buFont typeface="Arial" panose="020B0604020202020204" pitchFamily="34" charset="0"/>
              <a:buChar char="•"/>
            </a:pP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Algemene Programma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9AF604D9-9677-4E47-9643-C08173630614}" type="slidenum">
              <a:rPr lang="nl-NL" smtClean="0"/>
              <a:pPr/>
              <a:t>6</a:t>
            </a:fld>
            <a:endParaRPr lang="nl-NL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594" y="1556792"/>
            <a:ext cx="2171700" cy="210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82261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2"/>
          </p:nvPr>
        </p:nvSpPr>
        <p:spPr>
          <a:xfrm>
            <a:off x="589412" y="1916832"/>
            <a:ext cx="7772400" cy="374441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sz="2300" b="0" dirty="0">
                <a:latin typeface="Verdana"/>
                <a:ea typeface="Verdana"/>
              </a:rPr>
              <a:t>Wij bieden één </a:t>
            </a:r>
            <a:r>
              <a:rPr lang="nl-NL" sz="2300" b="0" u="sng" dirty="0">
                <a:latin typeface="Verdana"/>
                <a:ea typeface="Verdana"/>
              </a:rPr>
              <a:t>profiel</a:t>
            </a:r>
            <a:r>
              <a:rPr lang="nl-NL" sz="2300" b="0" dirty="0">
                <a:latin typeface="Verdana"/>
                <a:ea typeface="Verdana"/>
              </a:rPr>
              <a:t> aan:</a:t>
            </a:r>
          </a:p>
          <a:p>
            <a:endParaRPr lang="nl-NL" sz="2300" dirty="0">
              <a:latin typeface="Verdana"/>
              <a:ea typeface="Verdana"/>
            </a:endParaRPr>
          </a:p>
          <a:p>
            <a:r>
              <a:rPr lang="nl-NL" sz="2300" dirty="0">
                <a:latin typeface="Verdana"/>
                <a:ea typeface="Verdana"/>
              </a:rPr>
              <a:t>Dienstverlening en Producten (D&amp;P)</a:t>
            </a:r>
          </a:p>
          <a:p>
            <a:endParaRPr lang="nl-NL" sz="2300" dirty="0">
              <a:latin typeface="Verdana"/>
              <a:ea typeface="Verdana"/>
            </a:endParaRPr>
          </a:p>
          <a:p>
            <a:endParaRPr lang="nl-NL" sz="2300" b="0" dirty="0">
              <a:latin typeface="Verdana"/>
              <a:ea typeface="Verdana"/>
            </a:endParaRPr>
          </a:p>
          <a:p>
            <a:r>
              <a:rPr lang="nl-NL" sz="2300" b="0" dirty="0">
                <a:latin typeface="Verdana"/>
                <a:ea typeface="Verdana"/>
              </a:rPr>
              <a:t>Dat bestaat uit een:</a:t>
            </a:r>
            <a:endParaRPr lang="nl-NL" sz="2300" b="0" dirty="0"/>
          </a:p>
          <a:p>
            <a:endParaRPr lang="nl-NL" sz="2300" dirty="0"/>
          </a:p>
          <a:p>
            <a:pPr>
              <a:buNone/>
            </a:pPr>
            <a:r>
              <a:rPr lang="nl-NL" sz="2300" dirty="0"/>
              <a:t>- Algemeen deel</a:t>
            </a:r>
          </a:p>
          <a:p>
            <a:pPr>
              <a:buNone/>
            </a:pPr>
            <a:endParaRPr lang="nl-NL" sz="2300" dirty="0"/>
          </a:p>
          <a:p>
            <a:r>
              <a:rPr lang="nl-NL" sz="2300" dirty="0"/>
              <a:t>- </a:t>
            </a:r>
            <a:r>
              <a:rPr lang="nl-NL" sz="2300" dirty="0" err="1"/>
              <a:t>Profielgebonden</a:t>
            </a:r>
            <a:r>
              <a:rPr lang="nl-NL" sz="2300" dirty="0"/>
              <a:t> deel D&amp;P</a:t>
            </a:r>
          </a:p>
          <a:p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Inhoud onderwijsprogramma	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9AF604D9-9677-4E47-9643-C08173630614}" type="slidenum">
              <a:rPr lang="nl-NL" smtClean="0"/>
              <a:pPr/>
              <a:t>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925008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2"/>
          </p:nvPr>
        </p:nvSpPr>
        <p:spPr>
          <a:xfrm>
            <a:off x="395536" y="1628800"/>
            <a:ext cx="8424936" cy="5112568"/>
          </a:xfrm>
        </p:spPr>
        <p:txBody>
          <a:bodyPr>
            <a:normAutofit/>
          </a:bodyPr>
          <a:lstStyle/>
          <a:p>
            <a:r>
              <a:rPr lang="nl-NL" sz="2000" dirty="0"/>
              <a:t>Profielvak </a:t>
            </a:r>
            <a:r>
              <a:rPr lang="nl-NL" sz="2000" dirty="0" err="1"/>
              <a:t>dvpr</a:t>
            </a:r>
            <a:r>
              <a:rPr lang="nl-NL" sz="2000" dirty="0"/>
              <a:t> (dienstverlening en producten) </a:t>
            </a:r>
          </a:p>
          <a:p>
            <a:endParaRPr lang="nl-NL" sz="2000" dirty="0"/>
          </a:p>
          <a:p>
            <a:pPr>
              <a:buNone/>
            </a:pPr>
            <a:r>
              <a:rPr lang="nl-NL" sz="2000" b="0" dirty="0"/>
              <a:t>- Dit is een verplicht vak</a:t>
            </a:r>
          </a:p>
          <a:p>
            <a:pPr>
              <a:buNone/>
            </a:pPr>
            <a:r>
              <a:rPr lang="nl-NL" sz="2000" b="0" dirty="0"/>
              <a:t>- Wordt aangeboden in thema’s: het leren van vaardigheden </a:t>
            </a:r>
            <a:br>
              <a:rPr lang="nl-NL" sz="2000" b="0" dirty="0"/>
            </a:br>
            <a:r>
              <a:rPr lang="nl-NL" sz="2000" b="0" dirty="0"/>
              <a:t>   zoals presenteren, organiseren, multimediaal product </a:t>
            </a:r>
            <a:br>
              <a:rPr lang="nl-NL" sz="2000" b="0" dirty="0"/>
            </a:br>
            <a:r>
              <a:rPr lang="nl-NL" sz="2000" b="0" dirty="0"/>
              <a:t>   maken, verkopen, product verbeteren, promoten</a:t>
            </a:r>
          </a:p>
          <a:p>
            <a:pPr>
              <a:buNone/>
            </a:pPr>
            <a:r>
              <a:rPr lang="nl-NL" sz="2000" b="0" dirty="0"/>
              <a:t>- Schoolexamen + Centraal examen </a:t>
            </a:r>
            <a:r>
              <a:rPr lang="nl-NL" sz="2000" b="0" dirty="0">
                <a:sym typeface="Wingdings" panose="05000000000000000000" pitchFamily="2" charset="2"/>
              </a:rPr>
              <a:t> </a:t>
            </a:r>
            <a:r>
              <a:rPr lang="nl-NL" sz="2000" dirty="0">
                <a:sym typeface="Wingdings" panose="05000000000000000000" pitchFamily="2" charset="2"/>
              </a:rPr>
              <a:t>Eindcijfer profielvak</a:t>
            </a:r>
            <a:endParaRPr lang="nl-NL" sz="2000" dirty="0"/>
          </a:p>
          <a:p>
            <a:endParaRPr lang="nl-NL" sz="1600" b="0" dirty="0"/>
          </a:p>
          <a:p>
            <a:endParaRPr lang="nl-NL" sz="1600" b="0" dirty="0"/>
          </a:p>
          <a:p>
            <a:endParaRPr lang="nl-NL" sz="1600" b="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23528" y="548680"/>
            <a:ext cx="7809307" cy="864000"/>
          </a:xfrm>
        </p:spPr>
        <p:txBody>
          <a:bodyPr/>
          <a:lstStyle/>
          <a:p>
            <a:r>
              <a:rPr lang="nl-NL" dirty="0"/>
              <a:t>Profielgebonden deel D&amp;P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9AF604D9-9677-4E47-9643-C08173630614}" type="slidenum">
              <a:rPr lang="nl-NL" smtClean="0"/>
              <a:pPr/>
              <a:t>8</a:t>
            </a:fld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5C2C6561-5214-4625-A937-11D5005ACB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7502" y="4293096"/>
            <a:ext cx="4703748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5616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42606863-4F01-E311-BCD5-4592DDF7DC2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76000" y="1700808"/>
            <a:ext cx="7772400" cy="47467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nl-NL" dirty="0">
                <a:latin typeface="Verdana"/>
                <a:ea typeface="Verdana"/>
              </a:rPr>
              <a:t>U krijgt een advies op basis van cijfers én vaardigheden van uw kind. Neem dat advies heel serieus.  </a:t>
            </a:r>
          </a:p>
          <a:p>
            <a:pPr>
              <a:buNone/>
            </a:pPr>
            <a:endParaRPr lang="nl-NL" dirty="0">
              <a:latin typeface="Verdana"/>
              <a:ea typeface="Verdana"/>
            </a:endParaRPr>
          </a:p>
          <a:p>
            <a:pPr>
              <a:buNone/>
            </a:pPr>
            <a:endParaRPr lang="nl-NL" dirty="0">
              <a:latin typeface="Verdana"/>
              <a:ea typeface="Verdana"/>
            </a:endParaRPr>
          </a:p>
          <a:p>
            <a:pPr>
              <a:buNone/>
            </a:pPr>
            <a:endParaRPr lang="nl-NL" dirty="0">
              <a:latin typeface="Verdana"/>
              <a:ea typeface="Verdana"/>
            </a:endParaRPr>
          </a:p>
          <a:p>
            <a:pPr>
              <a:buNone/>
            </a:pPr>
            <a:endParaRPr lang="nl-NL" dirty="0">
              <a:latin typeface="Verdana"/>
              <a:ea typeface="Verdana"/>
            </a:endParaRPr>
          </a:p>
          <a:p>
            <a:pPr>
              <a:buNone/>
            </a:pPr>
            <a:endParaRPr lang="nl-NL" dirty="0">
              <a:latin typeface="Verdana"/>
              <a:ea typeface="Verdana"/>
            </a:endParaRPr>
          </a:p>
          <a:p>
            <a:pPr>
              <a:buNone/>
            </a:pPr>
            <a:endParaRPr lang="nl-NL" dirty="0">
              <a:latin typeface="Verdana"/>
              <a:ea typeface="Verdana"/>
            </a:endParaRPr>
          </a:p>
          <a:p>
            <a:pPr>
              <a:buNone/>
            </a:pPr>
            <a:endParaRPr lang="nl-NL" dirty="0">
              <a:latin typeface="Verdana"/>
              <a:ea typeface="Verdana"/>
            </a:endParaRPr>
          </a:p>
          <a:p>
            <a:pPr>
              <a:buNone/>
            </a:pPr>
            <a:endParaRPr lang="nl-NL" b="0" dirty="0">
              <a:latin typeface="Verdana"/>
              <a:ea typeface="Verdana"/>
            </a:endParaRPr>
          </a:p>
          <a:p>
            <a:pPr>
              <a:buNone/>
            </a:pPr>
            <a:endParaRPr lang="nl-NL" b="0" dirty="0">
              <a:latin typeface="Verdana"/>
              <a:ea typeface="Verdana"/>
            </a:endParaRPr>
          </a:p>
          <a:p>
            <a:pPr>
              <a:buNone/>
            </a:pPr>
            <a:endParaRPr lang="nl-NL" b="0" dirty="0">
              <a:latin typeface="Verdana"/>
              <a:ea typeface="Verdana"/>
            </a:endParaRPr>
          </a:p>
          <a:p>
            <a:pPr>
              <a:buNone/>
            </a:pPr>
            <a:endParaRPr lang="nl-NL" b="0" dirty="0">
              <a:latin typeface="Verdana"/>
              <a:ea typeface="Verdana"/>
            </a:endParaRPr>
          </a:p>
          <a:p>
            <a:pPr>
              <a:buNone/>
            </a:pPr>
            <a:endParaRPr lang="nl-NL" b="0" dirty="0">
              <a:latin typeface="Verdana"/>
              <a:ea typeface="Verdana"/>
            </a:endParaRPr>
          </a:p>
          <a:p>
            <a:pPr>
              <a:buNone/>
            </a:pPr>
            <a:endParaRPr lang="nl-NL" dirty="0">
              <a:latin typeface="Verdana"/>
              <a:ea typeface="Verdana"/>
            </a:endParaRPr>
          </a:p>
          <a:p>
            <a:pPr>
              <a:buNone/>
            </a:pPr>
            <a:endParaRPr lang="nl-NL" dirty="0"/>
          </a:p>
          <a:p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7EC3A912-0E2A-BCBE-AA50-C11A44F71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Het niveau</a:t>
            </a: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8E4E866-4525-A5B1-FA64-69F52838F4A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9AF604D9-9677-4E47-9643-C08173630614}" type="slidenum">
              <a:rPr lang="nl-NL" smtClean="0"/>
              <a:pPr/>
              <a:t>9</a:t>
            </a:fld>
            <a:endParaRPr lang="nl-NL"/>
          </a:p>
        </p:txBody>
      </p:sp>
      <p:pic>
        <p:nvPicPr>
          <p:cNvPr id="7" name="Afbeelding 6" descr="Afbeelding met hemel, tekst, buitenshuis, bouw">
            <a:extLst>
              <a:ext uri="{FF2B5EF4-FFF2-40B4-BE49-F238E27FC236}">
                <a16:creationId xmlns:a16="http://schemas.microsoft.com/office/drawing/2014/main" id="{0DF8503E-1961-BAE9-717D-E1FDCB7274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600" y="2564904"/>
            <a:ext cx="7376800" cy="4081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97483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JABLOON" val="Standaard"/>
  <p:tag name="BEDRIJFID" val="36"/>
  <p:tag name="BEDRIJF" val="Mariëndael Heijenoordseweg"/>
  <p:tag name="AUTEUR1EMAIL" val="m.faaij@mariendael.nl"/>
  <p:tag name="AUTEUR1FUNCTIE" val="Teamleider"/>
  <p:tag name="TAAL" val="Nederlands"/>
  <p:tag name="ONDERTITEL" val="voorlichting"/>
  <p:tag name="PLAATS" val="M12"/>
  <p:tag name="TITELAUTEURS" val="0"/>
  <p:tag name="DATUMTEKST" val="21-1-2014"/>
  <p:tag name="AUTEUR1" val="Mark Faaij"/>
  <p:tag name="VIEWOFFICEVERSIE" val="2012.1.6.12160"/>
  <p:tag name="TITEL" val="Arbeid/vmbo (bb/kb) bovenbouw"/>
  <p:tag name="DATUM" val="41660,508334108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LEURACHTERGROND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LEURACHTERGROND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NTWERP" val="Diamodellen"/>
  <p:tag name="VARIANT" val="Titeldia breed"/>
  <p:tag name="DISABLEKLEURENPALET" val="1"/>
  <p:tag name="CHANGESUBTITLE" val="Subtitle"/>
  <p:tag name="CHANGETITLE" val="Title"/>
  <p:tag name="ONTWERPVERSIEDATUM" val="41289,652638888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LINKS" val="87,5905532836914"/>
  <p:tag name="ITEMTOP" val="82,7716522216797"/>
  <p:tag name="ITEMBREEDTE" val="544,251976013184"/>
  <p:tag name="ITEMHOOGTE" val="102,04724121093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LINKS" val="87,5905532836914"/>
  <p:tag name="ITEMTOP" val="191,905517578125"/>
  <p:tag name="ITEMBREEDTE" val="544,251976013184"/>
  <p:tag name="ITEMHOOGTE" val="68,03149414062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NTWERP" val="Diamodellen"/>
  <p:tag name="VARIANT" val="Dia met grote foto"/>
  <p:tag name="KLEUROBJECTEN" val="Title"/>
  <p:tag name="ONTWERPVERSIEDATUM" val="41289,6526388889"/>
  <p:tag name="VIEWOFFICEVERSIE" val="2012.1.6.1216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LINKS" val="51,6982688903809"/>
  <p:tag name="ITEMTOP" val="53,858268737793"/>
  <p:tag name="ITEMBREEDTE" val="614,90604019165"/>
  <p:tag name="ITEMHOOGTE" val="68,03149414062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LINKS" val="48,1543312072754"/>
  <p:tag name="ITEMTOP" val="507,685028076172"/>
  <p:tag name="ITEMBREEDTE" val="28,0321235656738"/>
  <p:tag name="ITEMHOOGTE" val="14,173248291015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NTWERP" val="Diamodellen"/>
  <p:tag name="VARIANT" val="Titeldia breed"/>
  <p:tag name="DISABLEKLEURENPALET" val="1"/>
  <p:tag name="CHANGESUBTITLE" val="Subtitle"/>
  <p:tag name="CHANGETITLE" val="Title"/>
  <p:tag name="ONTWERPVERSIEDATUM" val="41289,6526388889"/>
  <p:tag name="VIEWOFFICEVERSIE" val="2012.1.6.1216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LINKS" val="87,5905532836914"/>
  <p:tag name="ITEMTOP" val="82,7716522216797"/>
  <p:tag name="ITEMBREEDTE" val="544,251976013184"/>
  <p:tag name="ITEMHOOGTE" val="102,04724121093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LEURTEKST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RESREGEL" val="Voettekst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Presentatietitel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PaginaNummer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LEURACHTERGROND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LogoVervolgDi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LEURACHTERGROND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LEURACHTERGROND" val="1"/>
</p:tagLst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876</Words>
  <Application>Microsoft Office PowerPoint</Application>
  <PresentationFormat>Diavoorstelling (4:3)</PresentationFormat>
  <Paragraphs>181</Paragraphs>
  <Slides>19</Slides>
  <Notes>13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19</vt:i4>
      </vt:variant>
    </vt:vector>
  </HeadingPairs>
  <TitlesOfParts>
    <vt:vector size="24" baseType="lpstr">
      <vt:lpstr>Arial</vt:lpstr>
      <vt:lpstr>Calibri</vt:lpstr>
      <vt:lpstr>Verdana</vt:lpstr>
      <vt:lpstr>Wingdings</vt:lpstr>
      <vt:lpstr>Kantoorthema</vt:lpstr>
      <vt:lpstr>vmbo (bb/kb) bovenbouw</vt:lpstr>
      <vt:lpstr>Uitleg vmbo</vt:lpstr>
      <vt:lpstr>VMBO in schema</vt:lpstr>
      <vt:lpstr>Overstap OB  BB</vt:lpstr>
      <vt:lpstr>Werken aan vaardigheden</vt:lpstr>
      <vt:lpstr>Algemene Programma</vt:lpstr>
      <vt:lpstr>Inhoud onderwijsprogramma </vt:lpstr>
      <vt:lpstr>Profielgebonden deel D&amp;P</vt:lpstr>
      <vt:lpstr>Het niveau</vt:lpstr>
      <vt:lpstr>Kiezen</vt:lpstr>
      <vt:lpstr>In het overzicht:</vt:lpstr>
      <vt:lpstr>Keuzevakken</vt:lpstr>
      <vt:lpstr>Keuzevakken</vt:lpstr>
      <vt:lpstr>Klas</vt:lpstr>
      <vt:lpstr>Programma’s van Toetsing en Afsluiting</vt:lpstr>
      <vt:lpstr>Examen</vt:lpstr>
      <vt:lpstr>De veilige route op de studiewijzer</vt:lpstr>
      <vt:lpstr>Hoera, een diploma. Of niet. En wat nu?</vt:lpstr>
      <vt:lpstr>Vragen?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Wisse-Brands, Michelle</cp:lastModifiedBy>
  <cp:revision>1</cp:revision>
  <dcterms:created xsi:type="dcterms:W3CDTF">2026-03-04T10:09:03Z</dcterms:created>
  <dcterms:modified xsi:type="dcterms:W3CDTF">2026-03-04T12:06:54Z</dcterms:modified>
</cp:coreProperties>
</file>